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9.jpg" ContentType="image/jp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355" r:id="rId3"/>
    <p:sldId id="257" r:id="rId4"/>
    <p:sldId id="347" r:id="rId5"/>
    <p:sldId id="334" r:id="rId6"/>
    <p:sldId id="351" r:id="rId7"/>
    <p:sldId id="359" r:id="rId8"/>
    <p:sldId id="356" r:id="rId9"/>
    <p:sldId id="336" r:id="rId10"/>
    <p:sldId id="357" r:id="rId11"/>
    <p:sldId id="343" r:id="rId12"/>
    <p:sldId id="353" r:id="rId13"/>
    <p:sldId id="342" r:id="rId14"/>
    <p:sldId id="345" r:id="rId15"/>
    <p:sldId id="344" r:id="rId16"/>
    <p:sldId id="303" r:id="rId17"/>
  </p:sldIdLst>
  <p:sldSz cx="12192000" cy="6858000"/>
  <p:notesSz cx="6797675" cy="9929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0066"/>
    <a:srgbClr val="26E4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9612DA-9359-4971-A502-CF20202E8AD5}" v="11" dt="2024-12-02T05:54:31.4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isal Saleem" userId="6a172de48c31de63" providerId="LiveId" clId="{009612DA-9359-4971-A502-CF20202E8AD5}"/>
    <pc:docChg chg="undo custSel modSld">
      <pc:chgData name="Faisal Saleem" userId="6a172de48c31de63" providerId="LiveId" clId="{009612DA-9359-4971-A502-CF20202E8AD5}" dt="2024-12-02T05:54:33.450" v="534" actId="20577"/>
      <pc:docMkLst>
        <pc:docMk/>
      </pc:docMkLst>
      <pc:sldChg chg="addSp modSp mod">
        <pc:chgData name="Faisal Saleem" userId="6a172de48c31de63" providerId="LiveId" clId="{009612DA-9359-4971-A502-CF20202E8AD5}" dt="2024-12-02T05:42:40.327" v="374" actId="1035"/>
        <pc:sldMkLst>
          <pc:docMk/>
          <pc:sldMk cId="0" sldId="257"/>
        </pc:sldMkLst>
        <pc:spChg chg="mod">
          <ac:chgData name="Faisal Saleem" userId="6a172de48c31de63" providerId="LiveId" clId="{009612DA-9359-4971-A502-CF20202E8AD5}" dt="2024-12-02T05:42:40.327" v="374" actId="1035"/>
          <ac:spMkLst>
            <pc:docMk/>
            <pc:sldMk cId="0" sldId="257"/>
            <ac:spMk id="22" creationId="{07B32131-DF48-C38A-F6BF-D3FBD5A8B435}"/>
          </ac:spMkLst>
        </pc:spChg>
        <pc:spChg chg="mod">
          <ac:chgData name="Faisal Saleem" userId="6a172de48c31de63" providerId="LiveId" clId="{009612DA-9359-4971-A502-CF20202E8AD5}" dt="2024-12-02T05:42:29.702" v="363" actId="1036"/>
          <ac:spMkLst>
            <pc:docMk/>
            <pc:sldMk cId="0" sldId="257"/>
            <ac:spMk id="24" creationId="{CCD9C215-FEDE-C9F5-17A1-D1FEFAC5C32A}"/>
          </ac:spMkLst>
        </pc:spChg>
        <pc:spChg chg="mod">
          <ac:chgData name="Faisal Saleem" userId="6a172de48c31de63" providerId="LiveId" clId="{009612DA-9359-4971-A502-CF20202E8AD5}" dt="2024-12-02T05:41:03.144" v="191" actId="164"/>
          <ac:spMkLst>
            <pc:docMk/>
            <pc:sldMk cId="0" sldId="257"/>
            <ac:spMk id="31" creationId="{F60D6548-81F5-3225-8C9D-5C453CA9DF26}"/>
          </ac:spMkLst>
        </pc:spChg>
        <pc:spChg chg="mod">
          <ac:chgData name="Faisal Saleem" userId="6a172de48c31de63" providerId="LiveId" clId="{009612DA-9359-4971-A502-CF20202E8AD5}" dt="2024-12-02T05:41:03.732" v="192" actId="164"/>
          <ac:spMkLst>
            <pc:docMk/>
            <pc:sldMk cId="0" sldId="257"/>
            <ac:spMk id="32" creationId="{76029292-008C-A645-5978-1F1086C1C42C}"/>
          </ac:spMkLst>
        </pc:spChg>
        <pc:spChg chg="mod">
          <ac:chgData name="Faisal Saleem" userId="6a172de48c31de63" providerId="LiveId" clId="{009612DA-9359-4971-A502-CF20202E8AD5}" dt="2024-12-02T05:41:05.402" v="193" actId="164"/>
          <ac:spMkLst>
            <pc:docMk/>
            <pc:sldMk cId="0" sldId="257"/>
            <ac:spMk id="33" creationId="{751593C2-92FF-7703-0D55-8F4CBEC733F6}"/>
          </ac:spMkLst>
        </pc:spChg>
        <pc:spChg chg="mod">
          <ac:chgData name="Faisal Saleem" userId="6a172de48c31de63" providerId="LiveId" clId="{009612DA-9359-4971-A502-CF20202E8AD5}" dt="2024-12-02T05:41:02.683" v="190" actId="164"/>
          <ac:spMkLst>
            <pc:docMk/>
            <pc:sldMk cId="0" sldId="257"/>
            <ac:spMk id="34" creationId="{9FFCE95D-3F54-DC5E-BD22-11E7A046A84F}"/>
          </ac:spMkLst>
        </pc:spChg>
        <pc:grpChg chg="add mod">
          <ac:chgData name="Faisal Saleem" userId="6a172de48c31de63" providerId="LiveId" clId="{009612DA-9359-4971-A502-CF20202E8AD5}" dt="2024-12-02T05:41:05.402" v="193" actId="164"/>
          <ac:grpSpMkLst>
            <pc:docMk/>
            <pc:sldMk cId="0" sldId="257"/>
            <ac:grpSpMk id="4" creationId="{7113D414-0D9E-26F8-B050-42C3D3D2A404}"/>
          </ac:grpSpMkLst>
        </pc:grpChg>
        <pc:grpChg chg="add mod">
          <ac:chgData name="Faisal Saleem" userId="6a172de48c31de63" providerId="LiveId" clId="{009612DA-9359-4971-A502-CF20202E8AD5}" dt="2024-12-02T05:41:03.732" v="192" actId="164"/>
          <ac:grpSpMkLst>
            <pc:docMk/>
            <pc:sldMk cId="0" sldId="257"/>
            <ac:grpSpMk id="7" creationId="{3928ADA8-2F73-A372-39E2-008097749F0B}"/>
          </ac:grpSpMkLst>
        </pc:grpChg>
        <pc:grpChg chg="add mod">
          <ac:chgData name="Faisal Saleem" userId="6a172de48c31de63" providerId="LiveId" clId="{009612DA-9359-4971-A502-CF20202E8AD5}" dt="2024-12-02T05:41:03.144" v="191" actId="164"/>
          <ac:grpSpMkLst>
            <pc:docMk/>
            <pc:sldMk cId="0" sldId="257"/>
            <ac:grpSpMk id="10" creationId="{31378548-2396-5A33-291F-1E71558A1635}"/>
          </ac:grpSpMkLst>
        </pc:grpChg>
        <pc:grpChg chg="add mod">
          <ac:chgData name="Faisal Saleem" userId="6a172de48c31de63" providerId="LiveId" clId="{009612DA-9359-4971-A502-CF20202E8AD5}" dt="2024-12-02T05:41:02.683" v="190" actId="164"/>
          <ac:grpSpMkLst>
            <pc:docMk/>
            <pc:sldMk cId="0" sldId="257"/>
            <ac:grpSpMk id="11" creationId="{83CCD393-DD82-46D0-5C20-017A2C25A507}"/>
          </ac:grpSpMkLst>
        </pc:grpChg>
        <pc:grpChg chg="add mod">
          <ac:chgData name="Faisal Saleem" userId="6a172de48c31de63" providerId="LiveId" clId="{009612DA-9359-4971-A502-CF20202E8AD5}" dt="2024-12-02T05:41:52.103" v="330" actId="14100"/>
          <ac:grpSpMkLst>
            <pc:docMk/>
            <pc:sldMk cId="0" sldId="257"/>
            <ac:grpSpMk id="15" creationId="{72E30687-74D8-8A1C-33A9-D13A2CC3EC33}"/>
          </ac:grpSpMkLst>
        </pc:grpChg>
        <pc:picChg chg="mod">
          <ac:chgData name="Faisal Saleem" userId="6a172de48c31de63" providerId="LiveId" clId="{009612DA-9359-4971-A502-CF20202E8AD5}" dt="2024-12-02T05:42:05.959" v="348" actId="1038"/>
          <ac:picMkLst>
            <pc:docMk/>
            <pc:sldMk cId="0" sldId="257"/>
            <ac:picMk id="3" creationId="{3D9094A3-1817-ED85-7B30-B499A92B22BB}"/>
          </ac:picMkLst>
        </pc:picChg>
        <pc:picChg chg="mod">
          <ac:chgData name="Faisal Saleem" userId="6a172de48c31de63" providerId="LiveId" clId="{009612DA-9359-4971-A502-CF20202E8AD5}" dt="2024-12-02T05:41:03.144" v="191" actId="164"/>
          <ac:picMkLst>
            <pc:docMk/>
            <pc:sldMk cId="0" sldId="257"/>
            <ac:picMk id="12" creationId="{B5521EDF-90D6-7044-3CD8-3A15223DD808}"/>
          </ac:picMkLst>
        </pc:picChg>
        <pc:picChg chg="mod">
          <ac:chgData name="Faisal Saleem" userId="6a172de48c31de63" providerId="LiveId" clId="{009612DA-9359-4971-A502-CF20202E8AD5}" dt="2024-12-02T05:41:26.609" v="194" actId="164"/>
          <ac:picMkLst>
            <pc:docMk/>
            <pc:sldMk cId="0" sldId="257"/>
            <ac:picMk id="13" creationId="{9D517DE1-0D39-22F0-7086-3F462046F88C}"/>
          </ac:picMkLst>
        </pc:picChg>
        <pc:picChg chg="mod">
          <ac:chgData name="Faisal Saleem" userId="6a172de48c31de63" providerId="LiveId" clId="{009612DA-9359-4971-A502-CF20202E8AD5}" dt="2024-12-02T05:41:26.609" v="194" actId="164"/>
          <ac:picMkLst>
            <pc:docMk/>
            <pc:sldMk cId="0" sldId="257"/>
            <ac:picMk id="14" creationId="{CAC6EABD-B2E0-9102-F27B-63B8E956828A}"/>
          </ac:picMkLst>
        </pc:picChg>
        <pc:picChg chg="mod">
          <ac:chgData name="Faisal Saleem" userId="6a172de48c31de63" providerId="LiveId" clId="{009612DA-9359-4971-A502-CF20202E8AD5}" dt="2024-12-02T05:41:02.683" v="190" actId="164"/>
          <ac:picMkLst>
            <pc:docMk/>
            <pc:sldMk cId="0" sldId="257"/>
            <ac:picMk id="16" creationId="{E21979CF-DFFE-5D5F-D489-1B141621AFB8}"/>
          </ac:picMkLst>
        </pc:picChg>
        <pc:picChg chg="mod">
          <ac:chgData name="Faisal Saleem" userId="6a172de48c31de63" providerId="LiveId" clId="{009612DA-9359-4971-A502-CF20202E8AD5}" dt="2024-12-02T05:41:03.144" v="191" actId="164"/>
          <ac:picMkLst>
            <pc:docMk/>
            <pc:sldMk cId="0" sldId="257"/>
            <ac:picMk id="19" creationId="{21DA83FF-F6A3-F6A4-8954-8DA7FA43DE07}"/>
          </ac:picMkLst>
        </pc:picChg>
        <pc:picChg chg="ord">
          <ac:chgData name="Faisal Saleem" userId="6a172de48c31de63" providerId="LiveId" clId="{009612DA-9359-4971-A502-CF20202E8AD5}" dt="2024-12-02T05:40:39.305" v="185" actId="166"/>
          <ac:picMkLst>
            <pc:docMk/>
            <pc:sldMk cId="0" sldId="257"/>
            <ac:picMk id="23" creationId="{E6564A31-E0F9-C445-43C8-2EF42444439D}"/>
          </ac:picMkLst>
        </pc:picChg>
        <pc:picChg chg="mod">
          <ac:chgData name="Faisal Saleem" userId="6a172de48c31de63" providerId="LiveId" clId="{009612DA-9359-4971-A502-CF20202E8AD5}" dt="2024-12-02T05:41:02.683" v="190" actId="164"/>
          <ac:picMkLst>
            <pc:docMk/>
            <pc:sldMk cId="0" sldId="257"/>
            <ac:picMk id="25" creationId="{01E3DF3F-5AAC-B35A-B984-ACCA0725BCF9}"/>
          </ac:picMkLst>
        </pc:picChg>
      </pc:sldChg>
      <pc:sldChg chg="modSp mod">
        <pc:chgData name="Faisal Saleem" userId="6a172de48c31de63" providerId="LiveId" clId="{009612DA-9359-4971-A502-CF20202E8AD5}" dt="2024-12-02T05:45:32.199" v="520" actId="20577"/>
        <pc:sldMkLst>
          <pc:docMk/>
          <pc:sldMk cId="2718668019" sldId="334"/>
        </pc:sldMkLst>
        <pc:spChg chg="mod">
          <ac:chgData name="Faisal Saleem" userId="6a172de48c31de63" providerId="LiveId" clId="{009612DA-9359-4971-A502-CF20202E8AD5}" dt="2024-12-02T05:45:32.199" v="520" actId="20577"/>
          <ac:spMkLst>
            <pc:docMk/>
            <pc:sldMk cId="2718668019" sldId="334"/>
            <ac:spMk id="2" creationId="{5C6DC154-C810-8B9F-F61E-D4E7895DDB15}"/>
          </ac:spMkLst>
        </pc:spChg>
      </pc:sldChg>
      <pc:sldChg chg="modSp mod">
        <pc:chgData name="Faisal Saleem" userId="6a172de48c31de63" providerId="LiveId" clId="{009612DA-9359-4971-A502-CF20202E8AD5}" dt="2024-12-02T05:46:29.707" v="531" actId="14100"/>
        <pc:sldMkLst>
          <pc:docMk/>
          <pc:sldMk cId="1107216266" sldId="342"/>
        </pc:sldMkLst>
        <pc:spChg chg="mod">
          <ac:chgData name="Faisal Saleem" userId="6a172de48c31de63" providerId="LiveId" clId="{009612DA-9359-4971-A502-CF20202E8AD5}" dt="2024-12-02T05:46:29.707" v="531" actId="14100"/>
          <ac:spMkLst>
            <pc:docMk/>
            <pc:sldMk cId="1107216266" sldId="342"/>
            <ac:spMk id="11" creationId="{3343F38F-3708-428C-62C5-3C11CFA14A61}"/>
          </ac:spMkLst>
        </pc:spChg>
      </pc:sldChg>
      <pc:sldChg chg="modSp mod">
        <pc:chgData name="Faisal Saleem" userId="6a172de48c31de63" providerId="LiveId" clId="{009612DA-9359-4971-A502-CF20202E8AD5}" dt="2024-12-02T05:46:11.726" v="526" actId="20577"/>
        <pc:sldMkLst>
          <pc:docMk/>
          <pc:sldMk cId="1119758024" sldId="343"/>
        </pc:sldMkLst>
        <pc:spChg chg="mod">
          <ac:chgData name="Faisal Saleem" userId="6a172de48c31de63" providerId="LiveId" clId="{009612DA-9359-4971-A502-CF20202E8AD5}" dt="2024-12-02T05:46:11.726" v="526" actId="20577"/>
          <ac:spMkLst>
            <pc:docMk/>
            <pc:sldMk cId="1119758024" sldId="343"/>
            <ac:spMk id="7" creationId="{951270C7-1817-55DE-53C5-9483E1464E43}"/>
          </ac:spMkLst>
        </pc:spChg>
      </pc:sldChg>
      <pc:sldChg chg="modSp mod">
        <pc:chgData name="Faisal Saleem" userId="6a172de48c31de63" providerId="LiveId" clId="{009612DA-9359-4971-A502-CF20202E8AD5}" dt="2024-12-02T05:54:33.450" v="534" actId="20577"/>
        <pc:sldMkLst>
          <pc:docMk/>
          <pc:sldMk cId="177652997" sldId="344"/>
        </pc:sldMkLst>
        <pc:spChg chg="mod">
          <ac:chgData name="Faisal Saleem" userId="6a172de48c31de63" providerId="LiveId" clId="{009612DA-9359-4971-A502-CF20202E8AD5}" dt="2024-12-02T05:54:33.450" v="534" actId="20577"/>
          <ac:spMkLst>
            <pc:docMk/>
            <pc:sldMk cId="177652997" sldId="344"/>
            <ac:spMk id="13" creationId="{704EE408-A161-41F3-A881-FE62B6D4A380}"/>
          </ac:spMkLst>
        </pc:spChg>
      </pc:sldChg>
      <pc:sldChg chg="addSp delSp modSp mod">
        <pc:chgData name="Faisal Saleem" userId="6a172de48c31de63" providerId="LiveId" clId="{009612DA-9359-4971-A502-CF20202E8AD5}" dt="2024-12-02T05:45:24.091" v="518" actId="20577"/>
        <pc:sldMkLst>
          <pc:docMk/>
          <pc:sldMk cId="571732984" sldId="347"/>
        </pc:sldMkLst>
        <pc:spChg chg="add mod">
          <ac:chgData name="Faisal Saleem" userId="6a172de48c31de63" providerId="LiveId" clId="{009612DA-9359-4971-A502-CF20202E8AD5}" dt="2024-12-02T05:45:24.091" v="518" actId="20577"/>
          <ac:spMkLst>
            <pc:docMk/>
            <pc:sldMk cId="571732984" sldId="347"/>
            <ac:spMk id="3" creationId="{CFB95237-142E-449E-34E8-5825270EF95A}"/>
          </ac:spMkLst>
        </pc:spChg>
        <pc:spChg chg="mod">
          <ac:chgData name="Faisal Saleem" userId="6a172de48c31de63" providerId="LiveId" clId="{009612DA-9359-4971-A502-CF20202E8AD5}" dt="2024-12-02T05:44:36.149" v="427" actId="1036"/>
          <ac:spMkLst>
            <pc:docMk/>
            <pc:sldMk cId="571732984" sldId="347"/>
            <ac:spMk id="43" creationId="{A89F21FD-CA0E-3075-114F-BA85D49412A3}"/>
          </ac:spMkLst>
        </pc:spChg>
        <pc:spChg chg="mod">
          <ac:chgData name="Faisal Saleem" userId="6a172de48c31de63" providerId="LiveId" clId="{009612DA-9359-4971-A502-CF20202E8AD5}" dt="2024-12-02T05:44:22.481" v="376" actId="20577"/>
          <ac:spMkLst>
            <pc:docMk/>
            <pc:sldMk cId="571732984" sldId="347"/>
            <ac:spMk id="48" creationId="{3318EE2B-A5B4-00CF-559D-AA35D8D764C0}"/>
          </ac:spMkLst>
        </pc:spChg>
        <pc:spChg chg="add del mod">
          <ac:chgData name="Faisal Saleem" userId="6a172de48c31de63" providerId="LiveId" clId="{009612DA-9359-4971-A502-CF20202E8AD5}" dt="2024-12-02T05:44:32.404" v="409" actId="1035"/>
          <ac:spMkLst>
            <pc:docMk/>
            <pc:sldMk cId="571732984" sldId="347"/>
            <ac:spMk id="52" creationId="{7860B60F-6D77-8781-F894-522803DE1ACD}"/>
          </ac:spMkLst>
        </pc:spChg>
      </pc:sldChg>
      <pc:sldChg chg="modSp mod">
        <pc:chgData name="Faisal Saleem" userId="6a172de48c31de63" providerId="LiveId" clId="{009612DA-9359-4971-A502-CF20202E8AD5}" dt="2024-12-02T05:46:17.318" v="528" actId="20577"/>
        <pc:sldMkLst>
          <pc:docMk/>
          <pc:sldMk cId="3346800934" sldId="353"/>
        </pc:sldMkLst>
        <pc:spChg chg="mod">
          <ac:chgData name="Faisal Saleem" userId="6a172de48c31de63" providerId="LiveId" clId="{009612DA-9359-4971-A502-CF20202E8AD5}" dt="2024-12-02T05:46:17.318" v="528" actId="20577"/>
          <ac:spMkLst>
            <pc:docMk/>
            <pc:sldMk cId="3346800934" sldId="353"/>
            <ac:spMk id="13" creationId="{2F6572EF-C334-0077-E9A5-E00CE1322915}"/>
          </ac:spMkLst>
        </pc:spChg>
      </pc:sldChg>
      <pc:sldChg chg="modSp mod">
        <pc:chgData name="Faisal Saleem" userId="6a172de48c31de63" providerId="LiveId" clId="{009612DA-9359-4971-A502-CF20202E8AD5}" dt="2024-12-02T05:45:43.542" v="522" actId="20577"/>
        <pc:sldMkLst>
          <pc:docMk/>
          <pc:sldMk cId="3641016122" sldId="356"/>
        </pc:sldMkLst>
        <pc:spChg chg="mod">
          <ac:chgData name="Faisal Saleem" userId="6a172de48c31de63" providerId="LiveId" clId="{009612DA-9359-4971-A502-CF20202E8AD5}" dt="2024-12-02T05:45:43.542" v="522" actId="20577"/>
          <ac:spMkLst>
            <pc:docMk/>
            <pc:sldMk cId="3641016122" sldId="356"/>
            <ac:spMk id="10" creationId="{93CB15A6-80F4-E98E-0947-2E5A7ADFC992}"/>
          </ac:spMkLst>
        </pc:spChg>
      </pc:sldChg>
      <pc:sldChg chg="modSp mod">
        <pc:chgData name="Faisal Saleem" userId="6a172de48c31de63" providerId="LiveId" clId="{009612DA-9359-4971-A502-CF20202E8AD5}" dt="2024-12-02T05:46:00.270" v="524" actId="20577"/>
        <pc:sldMkLst>
          <pc:docMk/>
          <pc:sldMk cId="2111638234" sldId="357"/>
        </pc:sldMkLst>
        <pc:spChg chg="mod">
          <ac:chgData name="Faisal Saleem" userId="6a172de48c31de63" providerId="LiveId" clId="{009612DA-9359-4971-A502-CF20202E8AD5}" dt="2024-12-02T05:46:00.270" v="524" actId="20577"/>
          <ac:spMkLst>
            <pc:docMk/>
            <pc:sldMk cId="2111638234" sldId="357"/>
            <ac:spMk id="2" creationId="{C2E97192-E1FD-ABE6-2B27-5E60BE5DD89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203" cy="49857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386" y="1"/>
            <a:ext cx="2946202" cy="49857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EA21B6-073F-4612-AFB1-369BC0302235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311" y="4779391"/>
            <a:ext cx="5438140" cy="390977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1236"/>
            <a:ext cx="2946203" cy="49857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386" y="9431236"/>
            <a:ext cx="2946202" cy="49857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FCBA7A-2D9C-46DC-B1C9-F28F766A36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1899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FCBA7A-2D9C-46DC-B1C9-F28F766A361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242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EC41F-3EAD-40E7-8588-D7A815EDB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945857-4142-421D-A0E3-360D5A346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C5282-F997-4EB0-AFD5-964605607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2ACC0-12A4-4166-A0D0-01DAA63FC0C8}" type="datetime1">
              <a:rPr lang="en-GB" smtClean="0"/>
              <a:t>12/12/2024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D2C1F-68A8-4B03-B55D-42FD4F3DB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96A95-C853-43CA-BA99-FDFD74F58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9BE6-D515-4CD7-B9C9-CD5F329F78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5380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601D8-3C63-41F8-B7AD-66FC1B28A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1AEE9B-C401-46AA-BC39-E61BDC6E7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13088-E496-43B1-9844-2F35AEF85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7846A-A088-466B-B29B-DAA55AE3D615}" type="datetime1">
              <a:rPr lang="en-GB" smtClean="0"/>
              <a:t>12/12/2024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28C3E-438E-4539-A387-3A0C767F4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099B4-E173-4A5F-8348-B3103D9EC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9BE6-D515-4CD7-B9C9-CD5F329F78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614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CF2E55-17EF-4C9E-A266-315B03E1A9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F4A669-CBA9-4E39-BF9D-CF011768BF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E4D98E-0598-4A78-BB9E-BD3B0641E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C421-70FB-4984-8C6D-055014C1D2DF}" type="datetime1">
              <a:rPr lang="en-GB" smtClean="0"/>
              <a:t>12/12/2024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F6681-17A7-41CF-93B8-79BE67403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E0E21-C635-4431-9E0C-15E7D13E8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9BE6-D515-4CD7-B9C9-CD5F329F78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3683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737FF-D0CA-4935-82D7-0F82ECBC2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983CA-B2E1-48F7-A1B2-D2812D0F3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2087B-AB45-4404-B233-913A88D6A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644F3-7FE6-4B8A-8919-BB0881F4644E}" type="datetime1">
              <a:rPr lang="en-GB" smtClean="0"/>
              <a:t>12/12/2024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6F8AB-2F0A-4DEF-811D-C861BE3DC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A4EE1-761B-42F2-85A7-F63AD1E56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9BE6-D515-4CD7-B9C9-CD5F329F78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650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5B971-FB26-41D7-95F5-F02174734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BA7275-18B7-4460-99E7-09ADD0013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5FCC0-D468-460A-8B5F-FE034F337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9206E-25CD-491D-B81A-58B0B02BF664}" type="datetime1">
              <a:rPr lang="en-GB" smtClean="0"/>
              <a:t>12/12/2024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E6865B-47F9-4107-B119-C96C7AA4F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CFB34-E142-4A20-B937-DB7BD701E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9BE6-D515-4CD7-B9C9-CD5F329F78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8641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E8A69-3A4E-48BC-9FDD-5FBAD5D7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8617A-9659-4DDF-96FC-C58F34C96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C96201-BCCC-4314-BAB8-942AF97529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EA28A0-10DD-4EA6-9D26-DBBE321B9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32472-6A09-4A5F-A86F-07D3CED770C4}" type="datetime1">
              <a:rPr lang="en-GB" smtClean="0"/>
              <a:t>12/12/2024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E9A68C-6BBF-4B5E-AD39-1C4477999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0789C5-9458-429C-97E6-0EFE6A297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9BE6-D515-4CD7-B9C9-CD5F329F78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4802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0408D-B6F6-4B90-B1BE-150668DB1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5B94B-E9B2-46CC-8E50-8BFBE4E84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1EF349-9011-4997-9C9C-74CBF39EEE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396B72-4FB2-4069-BB6E-934AED75D8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9D0D8C-AF3E-4F4E-B52F-70FE8B9AC9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BE2B99-14C4-47CC-94D1-BF3717651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C45A9-6095-466A-97B7-4741BD4A8BC0}" type="datetime1">
              <a:rPr lang="en-GB" smtClean="0"/>
              <a:t>12/12/2024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0A6930-ACD4-4FE0-A433-4707BA993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613DF1-B0B0-42CB-B5BE-615F5D8EE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9BE6-D515-4CD7-B9C9-CD5F329F78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571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2764F-C3C7-4482-9E85-A0EAF6BE1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0CEDDB-0615-4C45-90B2-26A091365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9773D-687A-4E64-AA64-D91DED6B2B9E}" type="datetime1">
              <a:rPr lang="en-GB" smtClean="0"/>
              <a:t>12/12/2024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594A7-018E-4731-ABC0-96C96A59B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8A1FC-2FD2-49EA-9A94-68031CAC0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9BE6-D515-4CD7-B9C9-CD5F329F78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262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5AD95D-B98D-4605-8FEF-F56F3711C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E7238-A996-433C-B0A1-867B93BFDE4E}" type="datetime1">
              <a:rPr lang="en-GB" smtClean="0"/>
              <a:t>12/12/2024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1AE2AA-3C16-4924-B3B7-9A237CCE3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119A4-6184-4F19-B191-62856B031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9BE6-D515-4CD7-B9C9-CD5F329F78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228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62AEC-6CE2-47BA-A60F-1B058F7B7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5CD7D-FFEF-44A9-BD62-F100E450A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70515E-17A2-44E1-BDFE-8B4585A681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1F39EC-6937-4843-9A90-5FD9912B8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3DC6F-7EE5-4A3B-A98A-1AD2AF8000EE}" type="datetime1">
              <a:rPr lang="en-GB" smtClean="0"/>
              <a:t>12/12/2024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35A170-ACD5-4EAA-A155-1FDC4FB2D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15882-F799-45A3-9321-F6D58427C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9BE6-D515-4CD7-B9C9-CD5F329F78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8600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B3489-F65A-42E2-8DE3-36EDD0E81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0D9496-0670-4BB0-9369-1BF2FA76B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DDC140-74DE-4F88-B57E-C49ACA7E1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909C48-9AF5-4904-98DD-A0AC55DFE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7A72C-729D-4958-9FB4-70D1B5BF04A4}" type="datetime1">
              <a:rPr lang="en-GB" smtClean="0"/>
              <a:t>12/12/2024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4E9C98-559B-4C48-BD6C-2C041E456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0ACA5-570D-4142-9CD7-B4011CB7F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9BE6-D515-4CD7-B9C9-CD5F329F78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1689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56FF36-D9DB-4B5A-B399-4C6C5442C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422BD-FBA6-4048-B3D2-7169F6DBE7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68EEC-A034-402F-BF7A-C7C1D3225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BE82BB-597A-4711-BFBC-6FA804693904}" type="datetime1">
              <a:rPr lang="en-GB" smtClean="0"/>
              <a:t>12/12/2024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D0D079-3579-4F54-8B25-02FC04BF2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44059-85C5-4585-B137-BAAFB88E10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A9BE6-D515-4CD7-B9C9-CD5F329F78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3105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hyperlink" Target="mailto:jmkim07@ulsan.ac.kr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jp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16.png"/><Relationship Id="rId5" Type="http://schemas.openxmlformats.org/officeDocument/2006/relationships/image" Target="../media/image10.jpg"/><Relationship Id="rId10" Type="http://schemas.openxmlformats.org/officeDocument/2006/relationships/image" Target="../media/image15.png"/><Relationship Id="rId4" Type="http://schemas.openxmlformats.org/officeDocument/2006/relationships/image" Target="../media/image9.jp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3F54049-5DC2-40F1-9351-0A66984A74B0}"/>
              </a:ext>
            </a:extLst>
          </p:cNvPr>
          <p:cNvSpPr/>
          <p:nvPr/>
        </p:nvSpPr>
        <p:spPr>
          <a:xfrm>
            <a:off x="79899" y="6320901"/>
            <a:ext cx="11958221" cy="97655"/>
          </a:xfrm>
          <a:prstGeom prst="round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2" descr="Jongmyon Kim&amp;#39;s lab | University of Ulsan (UOU)">
            <a:extLst>
              <a:ext uri="{FF2B5EF4-FFF2-40B4-BE49-F238E27FC236}">
                <a16:creationId xmlns:a16="http://schemas.microsoft.com/office/drawing/2014/main" id="{9AEBC0AC-F6CF-44A3-9366-36E52F140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9" y="32177"/>
            <a:ext cx="470377" cy="47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04;p14">
            <a:extLst>
              <a:ext uri="{FF2B5EF4-FFF2-40B4-BE49-F238E27FC236}">
                <a16:creationId xmlns:a16="http://schemas.microsoft.com/office/drawing/2014/main" id="{C68C38E5-FCF1-4C73-A9E0-8FDFA99E247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25030" y="644488"/>
            <a:ext cx="11741939" cy="144933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002060"/>
                </a:solidFill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Enhanced Bearing Fault Diagnosis Using Statistical Time Features and Independent Component Analysis: </a:t>
            </a:r>
            <a:br>
              <a:rPr lang="en-US" sz="3600" b="1" dirty="0">
                <a:solidFill>
                  <a:srgbClr val="002060"/>
                </a:solidFill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3600" b="1" dirty="0">
                <a:solidFill>
                  <a:srgbClr val="002060"/>
                </a:solidFill>
                <a:latin typeface="+mn-lt"/>
                <a:ea typeface="Verdana" panose="020B0604030504040204" pitchFamily="34" charset="0"/>
                <a:cs typeface="Times New Roman" panose="02020603050405020304" pitchFamily="18" charset="0"/>
              </a:rPr>
              <a:t>A Comparative Study of Neural and Non-Neural Models</a:t>
            </a:r>
            <a:endParaRPr sz="3600" b="1" dirty="0">
              <a:solidFill>
                <a:srgbClr val="002060"/>
              </a:solidFill>
              <a:latin typeface="+mn-lt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C5AFC7FD-3907-4566-9E4E-62CFB24BDB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74" b="27829"/>
          <a:stretch/>
        </p:blipFill>
        <p:spPr>
          <a:xfrm>
            <a:off x="97655" y="6453078"/>
            <a:ext cx="1747748" cy="404922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7A7B2642-8443-B614-640A-CFD2AF3C2A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6450" y="2235758"/>
            <a:ext cx="8039100" cy="1393172"/>
          </a:xfrm>
        </p:spPr>
        <p:txBody>
          <a:bodyPr>
            <a:normAutofit fontScale="55000" lnSpcReduction="20000"/>
          </a:bodyPr>
          <a:lstStyle/>
          <a:p>
            <a:pPr hangingPunct="0">
              <a:lnSpc>
                <a:spcPct val="120000"/>
              </a:lnSpc>
            </a:pPr>
            <a:r>
              <a:rPr lang="en-US" sz="3100" b="1" dirty="0">
                <a:solidFill>
                  <a:srgbClr val="0070C0"/>
                </a:solidFill>
              </a:rPr>
              <a:t>Faisal Saleem</a:t>
            </a:r>
            <a:r>
              <a:rPr lang="en-US" sz="3000" b="1" baseline="30000" dirty="0">
                <a:solidFill>
                  <a:srgbClr val="0070C0"/>
                </a:solidFill>
              </a:rPr>
              <a:t>1</a:t>
            </a:r>
            <a:r>
              <a:rPr lang="en-US" sz="3100" b="1" dirty="0">
                <a:solidFill>
                  <a:srgbClr val="0070C0"/>
                </a:solidFill>
              </a:rPr>
              <a:t>, Muhammad Umar</a:t>
            </a:r>
            <a:r>
              <a:rPr lang="en-US" sz="3000" b="1" baseline="30000" dirty="0">
                <a:solidFill>
                  <a:srgbClr val="0070C0"/>
                </a:solidFill>
              </a:rPr>
              <a:t>1</a:t>
            </a:r>
            <a:r>
              <a:rPr lang="en-US" sz="3100" b="1" dirty="0">
                <a:solidFill>
                  <a:srgbClr val="0070C0"/>
                </a:solidFill>
              </a:rPr>
              <a:t>, Wasim Zaman</a:t>
            </a:r>
            <a:r>
              <a:rPr lang="en-US" sz="3200" b="1" baseline="30000" dirty="0">
                <a:solidFill>
                  <a:srgbClr val="0070C0"/>
                </a:solidFill>
              </a:rPr>
              <a:t>1 </a:t>
            </a:r>
            <a:r>
              <a:rPr lang="en-US" sz="3100" b="1" dirty="0">
                <a:solidFill>
                  <a:srgbClr val="0070C0"/>
                </a:solidFill>
              </a:rPr>
              <a:t>and Jong-Myon Kim</a:t>
            </a:r>
            <a:r>
              <a:rPr lang="en-US" sz="3100" b="1" baseline="30000" dirty="0">
                <a:solidFill>
                  <a:srgbClr val="0070C0"/>
                </a:solidFill>
              </a:rPr>
              <a:t>1,</a:t>
            </a:r>
            <a:r>
              <a:rPr lang="en-US" sz="3100" b="1" baseline="30000" dirty="0">
                <a:solidFill>
                  <a:srgbClr val="0070C0"/>
                </a:solidFill>
                <a:sym typeface="Symbol" panose="05050102010706020507" pitchFamily="18" charset="2"/>
              </a:rPr>
              <a:t></a:t>
            </a:r>
            <a:endParaRPr lang="en-US" sz="3100" b="1" dirty="0">
              <a:solidFill>
                <a:srgbClr val="0070C0"/>
              </a:solidFill>
            </a:endParaRPr>
          </a:p>
          <a:p>
            <a:pPr hangingPunct="0"/>
            <a:r>
              <a:rPr lang="en-US" sz="2500" baseline="30000" dirty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</a:rPr>
              <a:t>School of Electrical, Electronics, and Computer Engineering, University of Ulsan, Ulsan 44610, South Korea</a:t>
            </a:r>
          </a:p>
          <a:p>
            <a:pPr hangingPunct="0"/>
            <a:r>
              <a:rPr lang="en-GB" baseline="30000" dirty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GB" sz="2500" dirty="0">
                <a:solidFill>
                  <a:schemeClr val="bg2">
                    <a:lumMod val="50000"/>
                  </a:schemeClr>
                </a:solidFill>
              </a:rPr>
              <a:t>PD Technology, Ulsan 44610, South Korea</a:t>
            </a:r>
            <a:endParaRPr lang="en-US" sz="2500" dirty="0">
              <a:solidFill>
                <a:schemeClr val="bg2">
                  <a:lumMod val="50000"/>
                </a:schemeClr>
              </a:solidFill>
            </a:endParaRPr>
          </a:p>
          <a:p>
            <a:pPr hangingPunct="0"/>
            <a:r>
              <a:rPr lang="en-US" baseline="30000" dirty="0">
                <a:solidFill>
                  <a:schemeClr val="bg2">
                    <a:lumMod val="50000"/>
                  </a:schemeClr>
                </a:solidFill>
                <a:sym typeface="Symbol" panose="05050102010706020507" pitchFamily="18" charset="2"/>
              </a:rPr>
              <a:t>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</a:rPr>
              <a:t>Corresponding author 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hlinkClick r:id="rId5"/>
              </a:rPr>
              <a:t>jmkim07@ulsan.ac.kr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40" name="Decagon 39">
            <a:extLst>
              <a:ext uri="{FF2B5EF4-FFF2-40B4-BE49-F238E27FC236}">
                <a16:creationId xmlns:a16="http://schemas.microsoft.com/office/drawing/2014/main" id="{C5E2BC26-FBA5-95E2-0047-A235C7AB399E}"/>
              </a:ext>
            </a:extLst>
          </p:cNvPr>
          <p:cNvSpPr/>
          <p:nvPr/>
        </p:nvSpPr>
        <p:spPr>
          <a:xfrm>
            <a:off x="11662146" y="6503492"/>
            <a:ext cx="353243" cy="304093"/>
          </a:xfrm>
          <a:prstGeom prst="dec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EBA4CF-190B-2810-37D1-C0717402F9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79429" y="3700886"/>
            <a:ext cx="3280885" cy="23774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05872-7F1D-9EEF-72E7-A90FADA14F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892" y="3700888"/>
            <a:ext cx="2827537" cy="23774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A5BCAE-E2E1-BB1F-AF23-8104932EBA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9" r="5339" b="6999"/>
          <a:stretch/>
        </p:blipFill>
        <p:spPr>
          <a:xfrm>
            <a:off x="6360314" y="3709939"/>
            <a:ext cx="2827537" cy="23683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704B03-8A5A-8C03-EBE0-51CBFBA240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37" r="26337"/>
          <a:stretch/>
        </p:blipFill>
        <p:spPr>
          <a:xfrm>
            <a:off x="9187851" y="3709939"/>
            <a:ext cx="2827537" cy="236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829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369DF-5BF0-D0A9-954E-5FA4C24F6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B88FF7B-B003-9962-481C-579200893858}"/>
              </a:ext>
            </a:extLst>
          </p:cNvPr>
          <p:cNvSpPr/>
          <p:nvPr/>
        </p:nvSpPr>
        <p:spPr>
          <a:xfrm>
            <a:off x="79899" y="6320901"/>
            <a:ext cx="11958221" cy="97655"/>
          </a:xfrm>
          <a:prstGeom prst="round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2" descr="Jongmyon Kim&amp;#39;s lab | University of Ulsan (UOU)">
            <a:extLst>
              <a:ext uri="{FF2B5EF4-FFF2-40B4-BE49-F238E27FC236}">
                <a16:creationId xmlns:a16="http://schemas.microsoft.com/office/drawing/2014/main" id="{54C8086C-7AE0-5D28-0D97-344716600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9" y="17618"/>
            <a:ext cx="470377" cy="47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50D357F-CA44-6604-CF18-844689BD1299}"/>
              </a:ext>
            </a:extLst>
          </p:cNvPr>
          <p:cNvCxnSpPr>
            <a:cxnSpLocks/>
          </p:cNvCxnSpPr>
          <p:nvPr/>
        </p:nvCxnSpPr>
        <p:spPr>
          <a:xfrm>
            <a:off x="435005" y="923068"/>
            <a:ext cx="11310152" cy="52366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20953F3-3265-0385-A006-54763BB59848}"/>
              </a:ext>
            </a:extLst>
          </p:cNvPr>
          <p:cNvSpPr txBox="1"/>
          <p:nvPr/>
        </p:nvSpPr>
        <p:spPr>
          <a:xfrm>
            <a:off x="550276" y="364476"/>
            <a:ext cx="7787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Experimental Setup and Dataset Description</a:t>
            </a:r>
            <a:endParaRPr lang="en-GB" sz="3200" b="1" dirty="0">
              <a:solidFill>
                <a:srgbClr val="0070C0"/>
              </a:solidFill>
            </a:endParaRP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A32AC699-94A9-6F94-8B29-158B0514DC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74" b="27829"/>
          <a:stretch/>
        </p:blipFill>
        <p:spPr>
          <a:xfrm>
            <a:off x="97655" y="6487028"/>
            <a:ext cx="1747748" cy="331175"/>
          </a:xfrm>
          <a:prstGeom prst="rect">
            <a:avLst/>
          </a:prstGeom>
        </p:spPr>
      </p:pic>
      <p:sp>
        <p:nvSpPr>
          <p:cNvPr id="3" name="Decagon 2">
            <a:extLst>
              <a:ext uri="{FF2B5EF4-FFF2-40B4-BE49-F238E27FC236}">
                <a16:creationId xmlns:a16="http://schemas.microsoft.com/office/drawing/2014/main" id="{E79908CF-4C78-BBBF-E43B-77DE14F943AC}"/>
              </a:ext>
            </a:extLst>
          </p:cNvPr>
          <p:cNvSpPr/>
          <p:nvPr/>
        </p:nvSpPr>
        <p:spPr>
          <a:xfrm>
            <a:off x="11615596" y="6476410"/>
            <a:ext cx="422524" cy="331175"/>
          </a:xfrm>
          <a:prstGeom prst="dec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5F14D1-F5DF-CA76-BA6C-70165E81A532}"/>
              </a:ext>
            </a:extLst>
          </p:cNvPr>
          <p:cNvGrpSpPr/>
          <p:nvPr/>
        </p:nvGrpSpPr>
        <p:grpSpPr>
          <a:xfrm>
            <a:off x="206432" y="1059662"/>
            <a:ext cx="6806739" cy="5098493"/>
            <a:chOff x="791595" y="266978"/>
            <a:chExt cx="8080293" cy="6415856"/>
          </a:xfrm>
        </p:grpSpPr>
        <p:grpSp>
          <p:nvGrpSpPr>
            <p:cNvPr id="11" name="그룹 17">
              <a:extLst>
                <a:ext uri="{FF2B5EF4-FFF2-40B4-BE49-F238E27FC236}">
                  <a16:creationId xmlns:a16="http://schemas.microsoft.com/office/drawing/2014/main" id="{EBF34F37-5516-068D-CB4C-891806A9778B}"/>
                </a:ext>
              </a:extLst>
            </p:cNvPr>
            <p:cNvGrpSpPr/>
            <p:nvPr/>
          </p:nvGrpSpPr>
          <p:grpSpPr>
            <a:xfrm>
              <a:off x="791595" y="266978"/>
              <a:ext cx="7125772" cy="6415856"/>
              <a:chOff x="-1807845" y="-5666470"/>
              <a:chExt cx="12548415" cy="10888475"/>
            </a:xfrm>
          </p:grpSpPr>
          <p:grpSp>
            <p:nvGrpSpPr>
              <p:cNvPr id="4" name="그룹 18">
                <a:extLst>
                  <a:ext uri="{FF2B5EF4-FFF2-40B4-BE49-F238E27FC236}">
                    <a16:creationId xmlns:a16="http://schemas.microsoft.com/office/drawing/2014/main" id="{015E8292-E580-A9A8-EBCD-B80774A8F245}"/>
                  </a:ext>
                </a:extLst>
              </p:cNvPr>
              <p:cNvGrpSpPr/>
              <p:nvPr/>
            </p:nvGrpSpPr>
            <p:grpSpPr>
              <a:xfrm>
                <a:off x="-1712685" y="783772"/>
                <a:ext cx="12453255" cy="4438233"/>
                <a:chOff x="-1712685" y="783772"/>
                <a:chExt cx="12453255" cy="4438233"/>
              </a:xfrm>
            </p:grpSpPr>
            <p:pic>
              <p:nvPicPr>
                <p:cNvPr id="34" name="그림 24" descr="실내, 앉아있는, 컵, 물이(가) 표시된 사진&#10;&#10;자동 생성된 설명">
                  <a:extLst>
                    <a:ext uri="{FF2B5EF4-FFF2-40B4-BE49-F238E27FC236}">
                      <a16:creationId xmlns:a16="http://schemas.microsoft.com/office/drawing/2014/main" id="{25696A8E-9AA5-6F6F-B9BB-9F0DD1B836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762" t="32381" r="18254" b="16190"/>
                <a:stretch/>
              </p:blipFill>
              <p:spPr>
                <a:xfrm>
                  <a:off x="-1712685" y="783772"/>
                  <a:ext cx="4296228" cy="3526972"/>
                </a:xfrm>
                <a:prstGeom prst="rect">
                  <a:avLst/>
                </a:prstGeom>
              </p:spPr>
            </p:pic>
            <p:pic>
              <p:nvPicPr>
                <p:cNvPr id="35" name="그림 25" descr="컵, 실내, 테이블, 앉아있는이(가) 표시된 사진&#10;&#10;자동 생성된 설명">
                  <a:extLst>
                    <a:ext uri="{FF2B5EF4-FFF2-40B4-BE49-F238E27FC236}">
                      <a16:creationId xmlns:a16="http://schemas.microsoft.com/office/drawing/2014/main" id="{FA01D8AF-3222-6E33-6DAC-C357FF4B92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00" t="11523" r="18827" b="30040"/>
                <a:stretch/>
              </p:blipFill>
              <p:spPr>
                <a:xfrm>
                  <a:off x="2830285" y="783772"/>
                  <a:ext cx="4520486" cy="3526972"/>
                </a:xfrm>
                <a:prstGeom prst="rect">
                  <a:avLst/>
                </a:prstGeom>
              </p:spPr>
            </p:pic>
            <p:pic>
              <p:nvPicPr>
                <p:cNvPr id="36" name="그림 26" descr="앉아있는, 하얀색, 사진, 물이(가) 표시된 사진&#10;&#10;자동 생성된 설명">
                  <a:extLst>
                    <a:ext uri="{FF2B5EF4-FFF2-40B4-BE49-F238E27FC236}">
                      <a16:creationId xmlns:a16="http://schemas.microsoft.com/office/drawing/2014/main" id="{3350CB28-052D-5767-C393-CFFCCF7B18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8572" t="35344" r="38095" b="30159"/>
                <a:stretch/>
              </p:blipFill>
              <p:spPr>
                <a:xfrm>
                  <a:off x="7561941" y="783772"/>
                  <a:ext cx="3178629" cy="3524603"/>
                </a:xfrm>
                <a:prstGeom prst="rect">
                  <a:avLst/>
                </a:prstGeom>
              </p:spPr>
            </p:pic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6B59CCD-9671-5E76-F214-8925DDF1E316}"/>
                    </a:ext>
                  </a:extLst>
                </p:cNvPr>
                <p:cNvSpPr txBox="1"/>
                <p:nvPr/>
              </p:nvSpPr>
              <p:spPr>
                <a:xfrm>
                  <a:off x="-1712685" y="4542971"/>
                  <a:ext cx="4296229" cy="6790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000" b="1" dirty="0"/>
                    <a:t>Outer race crack</a:t>
                  </a:r>
                  <a:endParaRPr lang="ko-KR" altLang="en-US" sz="2000" b="1" dirty="0"/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09C1B19-D395-7246-6088-1853F19D62BC}"/>
                    </a:ext>
                  </a:extLst>
                </p:cNvPr>
                <p:cNvSpPr txBox="1"/>
                <p:nvPr/>
              </p:nvSpPr>
              <p:spPr>
                <a:xfrm>
                  <a:off x="2830285" y="4542971"/>
                  <a:ext cx="4520486" cy="6790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000" b="1" dirty="0"/>
                    <a:t>Inner race crack</a:t>
                  </a:r>
                  <a:endParaRPr lang="ko-KR" altLang="en-US" sz="2000" b="1" dirty="0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6C5CCB9-2CE1-C0C5-AABA-2285E20C28F5}"/>
                    </a:ext>
                  </a:extLst>
                </p:cNvPr>
                <p:cNvSpPr txBox="1"/>
                <p:nvPr/>
              </p:nvSpPr>
              <p:spPr>
                <a:xfrm>
                  <a:off x="7561942" y="4542971"/>
                  <a:ext cx="3178628" cy="6790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000" b="1" dirty="0"/>
                    <a:t>Roller crack</a:t>
                  </a:r>
                  <a:endParaRPr lang="ko-KR" altLang="en-US" sz="2000" b="1" dirty="0"/>
                </a:p>
              </p:txBody>
            </p:sp>
          </p:grpSp>
          <p:pic>
            <p:nvPicPr>
              <p:cNvPr id="16" name="_x1868734320" descr="EMB0000275c7170">
                <a:extLst>
                  <a:ext uri="{FF2B5EF4-FFF2-40B4-BE49-F238E27FC236}">
                    <a16:creationId xmlns:a16="http://schemas.microsoft.com/office/drawing/2014/main" id="{842A371C-4550-A440-2BD8-42CBE214CB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712685" y="-5666470"/>
                <a:ext cx="12453255" cy="62156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D9D947E-C153-5C99-4E17-C74039E398A1}"/>
                  </a:ext>
                </a:extLst>
              </p:cNvPr>
              <p:cNvSpPr txBox="1"/>
              <p:nvPr/>
            </p:nvSpPr>
            <p:spPr>
              <a:xfrm>
                <a:off x="-1807845" y="-119541"/>
                <a:ext cx="3000650" cy="67903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/>
                  <a:t>Outer race</a:t>
                </a:r>
                <a:endParaRPr lang="ko-KR" altLang="en-US" sz="2000" b="1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768998E-E14F-0D8C-07D7-A48097EBEE4A}"/>
                  </a:ext>
                </a:extLst>
              </p:cNvPr>
              <p:cNvSpPr txBox="1"/>
              <p:nvPr/>
            </p:nvSpPr>
            <p:spPr>
              <a:xfrm>
                <a:off x="7561942" y="-538641"/>
                <a:ext cx="2481942" cy="67903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/>
                  <a:t>Inner race</a:t>
                </a:r>
                <a:endParaRPr lang="ko-KR" altLang="en-US" sz="2000" b="1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258EC71-41CA-35BB-B54E-FC8E1EFDE11B}"/>
                  </a:ext>
                </a:extLst>
              </p:cNvPr>
              <p:cNvSpPr txBox="1"/>
              <p:nvPr/>
            </p:nvSpPr>
            <p:spPr>
              <a:xfrm>
                <a:off x="-1425126" y="-3281841"/>
                <a:ext cx="1787076" cy="67903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/>
                  <a:t>Cage</a:t>
                </a:r>
                <a:endParaRPr lang="ko-KR" altLang="en-US" sz="2000" b="1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DD9B04B-EE78-C2F8-5A45-0BD53014416C}"/>
                  </a:ext>
                </a:extLst>
              </p:cNvPr>
              <p:cNvSpPr txBox="1"/>
              <p:nvPr/>
            </p:nvSpPr>
            <p:spPr>
              <a:xfrm>
                <a:off x="-72576" y="-5148740"/>
                <a:ext cx="1787076" cy="67903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/>
                  <a:t>Roller</a:t>
                </a:r>
                <a:endParaRPr lang="ko-KR" altLang="en-US" sz="2000" b="1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65EE9C4-038E-F83D-EAF0-8192836224A8}"/>
                </a:ext>
              </a:extLst>
            </p:cNvPr>
            <p:cNvSpPr txBox="1"/>
            <p:nvPr/>
          </p:nvSpPr>
          <p:spPr>
            <a:xfrm>
              <a:off x="6167106" y="1451880"/>
              <a:ext cx="27047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Crack size</a:t>
              </a:r>
            </a:p>
            <a:p>
              <a:r>
                <a:rPr lang="en-US" altLang="ko-KR" b="1" dirty="0"/>
                <a:t>3mm</a:t>
              </a:r>
              <a:r>
                <a:rPr lang="ko-KR" altLang="en-US" b="1" dirty="0"/>
                <a:t> </a:t>
              </a:r>
              <a:r>
                <a:rPr lang="en-US" altLang="ko-KR" b="1" dirty="0"/>
                <a:t>x 0.3mm x 1mm</a:t>
              </a:r>
              <a:endParaRPr lang="ko-KR" altLang="en-US" b="1" dirty="0"/>
            </a:p>
          </p:txBody>
        </p:sp>
      </p:grp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D89725FB-3BB0-F120-B57C-A07BEBC57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797965"/>
              </p:ext>
            </p:extLst>
          </p:nvPr>
        </p:nvGraphicFramePr>
        <p:xfrm>
          <a:off x="6527549" y="3081774"/>
          <a:ext cx="5458019" cy="3108999"/>
        </p:xfrm>
        <a:graphic>
          <a:graphicData uri="http://schemas.openxmlformats.org/drawingml/2006/table">
            <a:tbl>
              <a:tblPr firstRow="1" firstCol="1" bandRow="1"/>
              <a:tblGrid>
                <a:gridCol w="1629623">
                  <a:extLst>
                    <a:ext uri="{9D8B030D-6E8A-4147-A177-3AD203B41FA5}">
                      <a16:colId xmlns:a16="http://schemas.microsoft.com/office/drawing/2014/main" val="322627661"/>
                    </a:ext>
                  </a:extLst>
                </a:gridCol>
                <a:gridCol w="1339913">
                  <a:extLst>
                    <a:ext uri="{9D8B030D-6E8A-4147-A177-3AD203B41FA5}">
                      <a16:colId xmlns:a16="http://schemas.microsoft.com/office/drawing/2014/main" val="1256576884"/>
                    </a:ext>
                  </a:extLst>
                </a:gridCol>
                <a:gridCol w="1176951">
                  <a:extLst>
                    <a:ext uri="{9D8B030D-6E8A-4147-A177-3AD203B41FA5}">
                      <a16:colId xmlns:a16="http://schemas.microsoft.com/office/drawing/2014/main" val="3331375504"/>
                    </a:ext>
                  </a:extLst>
                </a:gridCol>
                <a:gridCol w="1311532">
                  <a:extLst>
                    <a:ext uri="{9D8B030D-6E8A-4147-A177-3AD203B41FA5}">
                      <a16:colId xmlns:a16="http://schemas.microsoft.com/office/drawing/2014/main" val="2122687212"/>
                    </a:ext>
                  </a:extLst>
                </a:gridCol>
              </a:tblGrid>
              <a:tr h="790387">
                <a:tc>
                  <a:txBody>
                    <a:bodyPr/>
                    <a:lstStyle/>
                    <a:p>
                      <a:pPr marL="0" marR="0" indent="144145" algn="l" hangingPunct="0">
                        <a:lnSpc>
                          <a:spcPct val="150000"/>
                        </a:lnSpc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Bearing Condition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144145" algn="l" hangingPunct="0">
                        <a:lnSpc>
                          <a:spcPct val="150000"/>
                        </a:lnSpc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Data Samples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Sampling Frequency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ct val="150000"/>
                        </a:lnSpc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Recording Time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226435"/>
                  </a:ext>
                </a:extLst>
              </a:tr>
              <a:tr h="579653">
                <a:tc>
                  <a:txBody>
                    <a:bodyPr/>
                    <a:lstStyle/>
                    <a:p>
                      <a:pPr marL="0" marR="0" indent="144145" algn="l" hangingPunct="0">
                        <a:lnSpc>
                          <a:spcPct val="150000"/>
                        </a:lnSpc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Normal</a:t>
                      </a:r>
                      <a:endParaRPr lang="en-US" sz="12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144145" algn="ctr" hangingPunct="0"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300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144145" algn="l" hangingPunct="0">
                        <a:lnSpc>
                          <a:spcPct val="15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15K Hz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144145" algn="l" hangingPunct="0">
                        <a:lnSpc>
                          <a:spcPct val="150000"/>
                        </a:lnSpc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0" marR="0" indent="144145" algn="l" hangingPunct="0"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300 seconds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6278923"/>
                  </a:ext>
                </a:extLst>
              </a:tr>
              <a:tr h="579653">
                <a:tc>
                  <a:txBody>
                    <a:bodyPr/>
                    <a:lstStyle/>
                    <a:p>
                      <a:pPr marL="0" marR="0" indent="144145" algn="l" hangingPunct="0">
                        <a:lnSpc>
                          <a:spcPct val="150000"/>
                        </a:lnSpc>
                      </a:pPr>
                      <a:r>
                        <a:rPr lang="en-US" sz="12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Inner Race Fault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144145" algn="ctr" hangingPunct="0"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300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144145" algn="l" hangingPunct="0"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15K Hz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144145" algn="l" hangingPunct="0">
                        <a:lnSpc>
                          <a:spcPct val="150000"/>
                        </a:lnSpc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0" marR="0" indent="144145" algn="l" hangingPunct="0"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300 seconds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279678"/>
                  </a:ext>
                </a:extLst>
              </a:tr>
              <a:tr h="579653">
                <a:tc>
                  <a:txBody>
                    <a:bodyPr/>
                    <a:lstStyle/>
                    <a:p>
                      <a:pPr marL="0" marR="0" indent="144145" algn="l" hangingPunct="0">
                        <a:lnSpc>
                          <a:spcPct val="150000"/>
                        </a:lnSpc>
                      </a:pPr>
                      <a:r>
                        <a:rPr lang="en-US" sz="12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Outer Race Fault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144145" algn="ctr" hangingPunct="0">
                        <a:lnSpc>
                          <a:spcPct val="15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144145" algn="l" hangingPunct="0"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15K Hz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144145" algn="l" hangingPunct="0">
                        <a:lnSpc>
                          <a:spcPct val="150000"/>
                        </a:lnSpc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0" marR="0" indent="144145" algn="l" hangingPunct="0"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300 seconds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1631215"/>
                  </a:ext>
                </a:extLst>
              </a:tr>
              <a:tr h="579653">
                <a:tc>
                  <a:txBody>
                    <a:bodyPr/>
                    <a:lstStyle/>
                    <a:p>
                      <a:pPr marL="0" marR="0" indent="144145" algn="l" hangingPunct="0">
                        <a:lnSpc>
                          <a:spcPct val="150000"/>
                        </a:lnSpc>
                      </a:pPr>
                      <a:r>
                        <a:rPr lang="en-US" sz="12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Roller Fault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144145" algn="ctr" hangingPunct="0"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300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144145" algn="l" hangingPunct="0">
                        <a:lnSpc>
                          <a:spcPct val="15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15K Hz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144145" algn="l" hangingPunct="0">
                        <a:lnSpc>
                          <a:spcPct val="150000"/>
                        </a:lnSpc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0" marR="0" indent="144145" algn="l" hangingPunct="0"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300 seconds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488567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2E97192-E1FD-ABE6-2B27-5E60BE5DD898}"/>
              </a:ext>
            </a:extLst>
          </p:cNvPr>
          <p:cNvSpPr txBox="1"/>
          <p:nvPr/>
        </p:nvSpPr>
        <p:spPr>
          <a:xfrm>
            <a:off x="7279782" y="2773997"/>
            <a:ext cx="3953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solidFill>
                  <a:srgbClr val="374151"/>
                </a:solidFill>
                <a:latin typeface="Söhne"/>
              </a:rPr>
              <a:t>Table 2. Summary of the dataset</a:t>
            </a:r>
          </a:p>
        </p:txBody>
      </p:sp>
    </p:spTree>
    <p:extLst>
      <p:ext uri="{BB962C8B-B14F-4D97-AF65-F5344CB8AC3E}">
        <p14:creationId xmlns:p14="http://schemas.microsoft.com/office/powerpoint/2010/main" val="2111638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3F54049-5DC2-40F1-9351-0A66984A74B0}"/>
              </a:ext>
            </a:extLst>
          </p:cNvPr>
          <p:cNvSpPr/>
          <p:nvPr/>
        </p:nvSpPr>
        <p:spPr>
          <a:xfrm>
            <a:off x="79899" y="6320901"/>
            <a:ext cx="11958221" cy="97655"/>
          </a:xfrm>
          <a:prstGeom prst="round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öhne"/>
            </a:endParaRPr>
          </a:p>
        </p:txBody>
      </p:sp>
      <p:pic>
        <p:nvPicPr>
          <p:cNvPr id="8" name="Picture 2" descr="Jongmyon Kim&amp;#39;s lab | University of Ulsan (UOU)">
            <a:extLst>
              <a:ext uri="{FF2B5EF4-FFF2-40B4-BE49-F238E27FC236}">
                <a16:creationId xmlns:a16="http://schemas.microsoft.com/office/drawing/2014/main" id="{9AEBC0AC-F6CF-44A3-9366-36E52F140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9" y="17618"/>
            <a:ext cx="470377" cy="47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3853BC0-C275-4A94-960F-EF164693EFE8}"/>
              </a:ext>
            </a:extLst>
          </p:cNvPr>
          <p:cNvCxnSpPr>
            <a:cxnSpLocks/>
          </p:cNvCxnSpPr>
          <p:nvPr/>
        </p:nvCxnSpPr>
        <p:spPr>
          <a:xfrm>
            <a:off x="435005" y="923068"/>
            <a:ext cx="11310152" cy="52366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0AB2F05-2712-497E-BA80-CB5D5CBE9E6F}"/>
              </a:ext>
            </a:extLst>
          </p:cNvPr>
          <p:cNvSpPr txBox="1"/>
          <p:nvPr/>
        </p:nvSpPr>
        <p:spPr>
          <a:xfrm>
            <a:off x="550276" y="364476"/>
            <a:ext cx="6297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Results and Performance Evaluation</a:t>
            </a:r>
            <a:endParaRPr lang="en-GB" sz="3200" b="1" dirty="0">
              <a:solidFill>
                <a:srgbClr val="0070C0"/>
              </a:solidFill>
            </a:endParaRP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BB37D99F-EFA1-499E-9A2E-D901C911A3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74" b="27829"/>
          <a:stretch/>
        </p:blipFill>
        <p:spPr>
          <a:xfrm>
            <a:off x="97655" y="6487028"/>
            <a:ext cx="1747748" cy="331175"/>
          </a:xfrm>
          <a:prstGeom prst="rect">
            <a:avLst/>
          </a:prstGeom>
        </p:spPr>
      </p:pic>
      <p:sp>
        <p:nvSpPr>
          <p:cNvPr id="4" name="Decagon 3">
            <a:extLst>
              <a:ext uri="{FF2B5EF4-FFF2-40B4-BE49-F238E27FC236}">
                <a16:creationId xmlns:a16="http://schemas.microsoft.com/office/drawing/2014/main" id="{31C15D41-C560-A5C8-BF17-FF63C6D6B454}"/>
              </a:ext>
            </a:extLst>
          </p:cNvPr>
          <p:cNvSpPr/>
          <p:nvPr/>
        </p:nvSpPr>
        <p:spPr>
          <a:xfrm>
            <a:off x="11674474" y="6457594"/>
            <a:ext cx="419871" cy="354508"/>
          </a:xfrm>
          <a:prstGeom prst="dec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Söhne"/>
                <a:cs typeface="Times New Roman" panose="02020603050405020304" pitchFamily="18" charset="0"/>
              </a:rPr>
              <a:t>11</a:t>
            </a:r>
            <a:endParaRPr lang="en-US" b="1" dirty="0">
              <a:latin typeface="Söhne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53EA0D0-C656-8F0B-7344-0E3B1B6F00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674291"/>
              </p:ext>
            </p:extLst>
          </p:nvPr>
        </p:nvGraphicFramePr>
        <p:xfrm>
          <a:off x="1645378" y="2101235"/>
          <a:ext cx="81279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8178747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79453430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34152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latin typeface="Söhne"/>
                          <a:ea typeface="+mn-ea"/>
                          <a:cs typeface="+mn-cs"/>
                        </a:rPr>
                        <a:t>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latin typeface="Söhne"/>
                          <a:ea typeface="+mn-ea"/>
                          <a:cs typeface="+mn-cs"/>
                        </a:rPr>
                        <a:t>Training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latin typeface="Söhne"/>
                          <a:ea typeface="+mn-ea"/>
                          <a:cs typeface="+mn-cs"/>
                        </a:rPr>
                        <a:t>Test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048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rgbClr val="374151"/>
                          </a:solidFill>
                          <a:latin typeface="Söhne"/>
                          <a:ea typeface="+mn-ea"/>
                          <a:cs typeface="+mn-cs"/>
                        </a:rPr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rgbClr val="374151"/>
                          </a:solidFill>
                          <a:latin typeface="Söhne"/>
                          <a:ea typeface="+mn-ea"/>
                          <a:cs typeface="+mn-cs"/>
                        </a:rPr>
                        <a:t>96.59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rgbClr val="374151"/>
                          </a:solidFill>
                          <a:latin typeface="Söhne"/>
                          <a:ea typeface="+mn-ea"/>
                          <a:cs typeface="+mn-cs"/>
                        </a:rPr>
                        <a:t>98.54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372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rgbClr val="374151"/>
                          </a:solidFill>
                          <a:latin typeface="Söhne"/>
                          <a:ea typeface="+mn-ea"/>
                          <a:cs typeface="+mn-cs"/>
                        </a:rPr>
                        <a:t>Ensemble Bagged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rgbClr val="374151"/>
                          </a:solidFill>
                          <a:latin typeface="Söhne"/>
                          <a:ea typeface="+mn-ea"/>
                          <a:cs typeface="+mn-cs"/>
                        </a:rPr>
                        <a:t>97.56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rgbClr val="374151"/>
                          </a:solidFill>
                          <a:latin typeface="Söhne"/>
                          <a:ea typeface="+mn-ea"/>
                          <a:cs typeface="+mn-cs"/>
                        </a:rPr>
                        <a:t>98.54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1379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rgbClr val="374151"/>
                          </a:solidFill>
                          <a:latin typeface="Söhne"/>
                          <a:ea typeface="+mn-ea"/>
                          <a:cs typeface="+mn-cs"/>
                        </a:rPr>
                        <a:t>Coarse Gaussian 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rgbClr val="374151"/>
                          </a:solidFill>
                          <a:latin typeface="Söhne"/>
                          <a:ea typeface="+mn-ea"/>
                          <a:cs typeface="+mn-cs"/>
                        </a:rPr>
                        <a:t>97.07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rgbClr val="374151"/>
                          </a:solidFill>
                          <a:latin typeface="Söhne"/>
                          <a:ea typeface="+mn-ea"/>
                          <a:cs typeface="+mn-cs"/>
                        </a:rPr>
                        <a:t>96.60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20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rgbClr val="374151"/>
                          </a:solidFill>
                          <a:latin typeface="Söhne"/>
                          <a:ea typeface="+mn-ea"/>
                          <a:cs typeface="+mn-cs"/>
                        </a:rPr>
                        <a:t>Narrow 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rgbClr val="374151"/>
                          </a:solidFill>
                          <a:latin typeface="Söhne"/>
                          <a:ea typeface="+mn-ea"/>
                          <a:cs typeface="+mn-cs"/>
                        </a:rPr>
                        <a:t>96.10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rgbClr val="374151"/>
                          </a:solidFill>
                          <a:latin typeface="Söhne"/>
                          <a:ea typeface="+mn-ea"/>
                          <a:cs typeface="+mn-cs"/>
                        </a:rPr>
                        <a:t>98.06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844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rgbClr val="374151"/>
                          </a:solidFill>
                          <a:latin typeface="Söhne"/>
                          <a:ea typeface="+mn-ea"/>
                          <a:cs typeface="+mn-cs"/>
                        </a:rPr>
                        <a:t>Medium 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rgbClr val="374151"/>
                          </a:solidFill>
                          <a:latin typeface="Söhne"/>
                          <a:ea typeface="+mn-ea"/>
                          <a:cs typeface="+mn-cs"/>
                        </a:rPr>
                        <a:t>97.07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rgbClr val="374151"/>
                          </a:solidFill>
                          <a:latin typeface="Söhne"/>
                          <a:ea typeface="+mn-ea"/>
                          <a:cs typeface="+mn-cs"/>
                        </a:rPr>
                        <a:t>97.57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4761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51270C7-1817-55DE-53C5-9483E1464E43}"/>
              </a:ext>
            </a:extLst>
          </p:cNvPr>
          <p:cNvSpPr txBox="1"/>
          <p:nvPr/>
        </p:nvSpPr>
        <p:spPr>
          <a:xfrm>
            <a:off x="2661377" y="17439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374151"/>
                </a:solidFill>
                <a:latin typeface="Söhne"/>
              </a:rPr>
              <a:t>Table 3. Classification models results and analysis</a:t>
            </a:r>
          </a:p>
        </p:txBody>
      </p:sp>
    </p:spTree>
    <p:extLst>
      <p:ext uri="{BB962C8B-B14F-4D97-AF65-F5344CB8AC3E}">
        <p14:creationId xmlns:p14="http://schemas.microsoft.com/office/powerpoint/2010/main" val="1119758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3F54049-5DC2-40F1-9351-0A66984A74B0}"/>
              </a:ext>
            </a:extLst>
          </p:cNvPr>
          <p:cNvSpPr/>
          <p:nvPr/>
        </p:nvSpPr>
        <p:spPr>
          <a:xfrm>
            <a:off x="79899" y="6320901"/>
            <a:ext cx="11958221" cy="97655"/>
          </a:xfrm>
          <a:prstGeom prst="round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öhne"/>
            </a:endParaRPr>
          </a:p>
        </p:txBody>
      </p:sp>
      <p:pic>
        <p:nvPicPr>
          <p:cNvPr id="8" name="Picture 2" descr="Jongmyon Kim&amp;#39;s lab | University of Ulsan (UOU)">
            <a:extLst>
              <a:ext uri="{FF2B5EF4-FFF2-40B4-BE49-F238E27FC236}">
                <a16:creationId xmlns:a16="http://schemas.microsoft.com/office/drawing/2014/main" id="{9AEBC0AC-F6CF-44A3-9366-36E52F140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9" y="17618"/>
            <a:ext cx="470377" cy="47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3853BC0-C275-4A94-960F-EF164693EFE8}"/>
              </a:ext>
            </a:extLst>
          </p:cNvPr>
          <p:cNvCxnSpPr>
            <a:cxnSpLocks/>
          </p:cNvCxnSpPr>
          <p:nvPr/>
        </p:nvCxnSpPr>
        <p:spPr>
          <a:xfrm>
            <a:off x="435005" y="923068"/>
            <a:ext cx="11310152" cy="52366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0AB2F05-2712-497E-BA80-CB5D5CBE9E6F}"/>
              </a:ext>
            </a:extLst>
          </p:cNvPr>
          <p:cNvSpPr txBox="1"/>
          <p:nvPr/>
        </p:nvSpPr>
        <p:spPr>
          <a:xfrm>
            <a:off x="550276" y="364476"/>
            <a:ext cx="6297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Results and Performance Evaluation</a:t>
            </a:r>
            <a:endParaRPr lang="en-GB" sz="3200" b="1" dirty="0">
              <a:solidFill>
                <a:srgbClr val="0070C0"/>
              </a:solidFill>
            </a:endParaRP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AED89384-DB4D-4A53-A40C-00C01CE583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74" b="27829"/>
          <a:stretch/>
        </p:blipFill>
        <p:spPr>
          <a:xfrm>
            <a:off x="97655" y="6487028"/>
            <a:ext cx="1747748" cy="331175"/>
          </a:xfrm>
          <a:prstGeom prst="rect">
            <a:avLst/>
          </a:prstGeom>
        </p:spPr>
      </p:pic>
      <p:sp>
        <p:nvSpPr>
          <p:cNvPr id="2" name="Decagon 1">
            <a:extLst>
              <a:ext uri="{FF2B5EF4-FFF2-40B4-BE49-F238E27FC236}">
                <a16:creationId xmlns:a16="http://schemas.microsoft.com/office/drawing/2014/main" id="{2C5B7642-9658-2D9F-E82B-10F1435DCE62}"/>
              </a:ext>
            </a:extLst>
          </p:cNvPr>
          <p:cNvSpPr/>
          <p:nvPr/>
        </p:nvSpPr>
        <p:spPr>
          <a:xfrm>
            <a:off x="11674474" y="6456370"/>
            <a:ext cx="419871" cy="354508"/>
          </a:xfrm>
          <a:prstGeom prst="dec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7AC73C-317A-F131-462A-4E7F241FB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530" y="1539397"/>
            <a:ext cx="3657600" cy="3657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3903A5-B603-2F2F-21F8-AA85498FCA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7803" y="1529964"/>
            <a:ext cx="3657600" cy="3657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7B5C76-D23B-E014-E05E-BCCE9BA561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225" y="1529967"/>
            <a:ext cx="3657600" cy="3657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572EF-C334-0077-E9A5-E00CE1322915}"/>
              </a:ext>
            </a:extLst>
          </p:cNvPr>
          <p:cNvSpPr txBox="1"/>
          <p:nvPr/>
        </p:nvSpPr>
        <p:spPr>
          <a:xfrm>
            <a:off x="1250355" y="5657933"/>
            <a:ext cx="105520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374151"/>
                </a:solidFill>
                <a:latin typeface="Söhne"/>
              </a:rPr>
              <a:t>Figure 4. Confusion matrix of (a) Random Forest (b) Ensemble Bagged Tree (c) Narrow NN</a:t>
            </a:r>
          </a:p>
          <a:p>
            <a:endParaRPr 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40FF5C-2A43-AC7D-95E5-92DA73EE6A17}"/>
              </a:ext>
            </a:extLst>
          </p:cNvPr>
          <p:cNvSpPr txBox="1"/>
          <p:nvPr/>
        </p:nvSpPr>
        <p:spPr>
          <a:xfrm>
            <a:off x="2043521" y="5158784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74151"/>
                </a:solidFill>
                <a:latin typeface="Söhne"/>
              </a:rPr>
              <a:t>(a)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E9FFF4-29BF-9B49-2EFF-FD4AD0A6F97F}"/>
              </a:ext>
            </a:extLst>
          </p:cNvPr>
          <p:cNvSpPr txBox="1"/>
          <p:nvPr/>
        </p:nvSpPr>
        <p:spPr>
          <a:xfrm>
            <a:off x="9828464" y="5096482"/>
            <a:ext cx="452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74151"/>
                </a:solidFill>
                <a:latin typeface="Söhne"/>
              </a:rPr>
              <a:t>(c)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1E2DA-2ECA-4BC9-32B0-3DFD7247265E}"/>
              </a:ext>
            </a:extLst>
          </p:cNvPr>
          <p:cNvSpPr txBox="1"/>
          <p:nvPr/>
        </p:nvSpPr>
        <p:spPr>
          <a:xfrm>
            <a:off x="5935191" y="5108658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74151"/>
                </a:solidFill>
                <a:latin typeface="Söhne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3346800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3F54049-5DC2-40F1-9351-0A66984A74B0}"/>
              </a:ext>
            </a:extLst>
          </p:cNvPr>
          <p:cNvSpPr/>
          <p:nvPr/>
        </p:nvSpPr>
        <p:spPr>
          <a:xfrm>
            <a:off x="79899" y="6320901"/>
            <a:ext cx="11958221" cy="97655"/>
          </a:xfrm>
          <a:prstGeom prst="round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öhne"/>
            </a:endParaRPr>
          </a:p>
        </p:txBody>
      </p:sp>
      <p:pic>
        <p:nvPicPr>
          <p:cNvPr id="8" name="Picture 2" descr="Jongmyon Kim&amp;#39;s lab | University of Ulsan (UOU)">
            <a:extLst>
              <a:ext uri="{FF2B5EF4-FFF2-40B4-BE49-F238E27FC236}">
                <a16:creationId xmlns:a16="http://schemas.microsoft.com/office/drawing/2014/main" id="{9AEBC0AC-F6CF-44A3-9366-36E52F140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9" y="17618"/>
            <a:ext cx="470377" cy="47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3853BC0-C275-4A94-960F-EF164693EFE8}"/>
              </a:ext>
            </a:extLst>
          </p:cNvPr>
          <p:cNvCxnSpPr>
            <a:cxnSpLocks/>
          </p:cNvCxnSpPr>
          <p:nvPr/>
        </p:nvCxnSpPr>
        <p:spPr>
          <a:xfrm>
            <a:off x="435005" y="923068"/>
            <a:ext cx="11310152" cy="52366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0AB2F05-2712-497E-BA80-CB5D5CBE9E6F}"/>
              </a:ext>
            </a:extLst>
          </p:cNvPr>
          <p:cNvSpPr txBox="1"/>
          <p:nvPr/>
        </p:nvSpPr>
        <p:spPr>
          <a:xfrm>
            <a:off x="550276" y="364476"/>
            <a:ext cx="6297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Results and Performance Evaluation</a:t>
            </a:r>
            <a:endParaRPr lang="en-GB" sz="3200" b="1" dirty="0">
              <a:solidFill>
                <a:srgbClr val="0070C0"/>
              </a:solidFill>
            </a:endParaRP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AED89384-DB4D-4A53-A40C-00C01CE583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74" b="27829"/>
          <a:stretch/>
        </p:blipFill>
        <p:spPr>
          <a:xfrm>
            <a:off x="97655" y="6487028"/>
            <a:ext cx="1747748" cy="331175"/>
          </a:xfrm>
          <a:prstGeom prst="rect">
            <a:avLst/>
          </a:prstGeom>
        </p:spPr>
      </p:pic>
      <p:sp>
        <p:nvSpPr>
          <p:cNvPr id="3" name="Decagon 2">
            <a:extLst>
              <a:ext uri="{FF2B5EF4-FFF2-40B4-BE49-F238E27FC236}">
                <a16:creationId xmlns:a16="http://schemas.microsoft.com/office/drawing/2014/main" id="{12C4FE46-474E-48E4-4EC2-D0F1DC5DA9A0}"/>
              </a:ext>
            </a:extLst>
          </p:cNvPr>
          <p:cNvSpPr/>
          <p:nvPr/>
        </p:nvSpPr>
        <p:spPr>
          <a:xfrm>
            <a:off x="11674474" y="6463695"/>
            <a:ext cx="419871" cy="354508"/>
          </a:xfrm>
          <a:prstGeom prst="dec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Söhne"/>
                <a:cs typeface="Times New Roman" panose="02020603050405020304" pitchFamily="18" charset="0"/>
              </a:rPr>
              <a:t>13</a:t>
            </a:r>
            <a:endParaRPr lang="en-US" b="1" dirty="0">
              <a:latin typeface="Söhne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359DE2-43E2-ED86-8EE0-EA1415E33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819" y="1539399"/>
            <a:ext cx="3852770" cy="320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967EFA-BA2E-B2DC-97E4-01194C36DA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8221" y="1539393"/>
            <a:ext cx="3852770" cy="3200400"/>
          </a:xfrm>
          <a:prstGeom prst="rect">
            <a:avLst/>
          </a:prstGeom>
        </p:spPr>
      </p:pic>
      <p:pic>
        <p:nvPicPr>
          <p:cNvPr id="7" name="Picture 6" descr="A diagram of different colored dots&#10;&#10;Description automatically generated">
            <a:extLst>
              <a:ext uri="{FF2B5EF4-FFF2-40B4-BE49-F238E27FC236}">
                <a16:creationId xmlns:a16="http://schemas.microsoft.com/office/drawing/2014/main" id="{1D585A67-570F-DFF9-A446-4FF2AA6F5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0921" y="1539400"/>
            <a:ext cx="3852770" cy="3200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43F38F-3708-428C-62C5-3C11CFA14A61}"/>
              </a:ext>
            </a:extLst>
          </p:cNvPr>
          <p:cNvSpPr txBox="1"/>
          <p:nvPr/>
        </p:nvSpPr>
        <p:spPr>
          <a:xfrm>
            <a:off x="1735384" y="5407997"/>
            <a:ext cx="94728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374151"/>
                </a:solidFill>
                <a:latin typeface="Söhne"/>
              </a:rPr>
              <a:t>Figure 5. t-SNE plot of (a) Random Forest (b) Ensemble Bagged Tree (c) Narrow NN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A57044-C49C-8854-0705-16BC10EFA3B7}"/>
              </a:ext>
            </a:extLst>
          </p:cNvPr>
          <p:cNvSpPr txBox="1"/>
          <p:nvPr/>
        </p:nvSpPr>
        <p:spPr>
          <a:xfrm>
            <a:off x="1923066" y="4713397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74151"/>
                </a:solidFill>
                <a:latin typeface="Söhne"/>
              </a:rPr>
              <a:t>(a)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5D8D07-D0E9-BE61-6533-428DD8205C46}"/>
              </a:ext>
            </a:extLst>
          </p:cNvPr>
          <p:cNvSpPr txBox="1"/>
          <p:nvPr/>
        </p:nvSpPr>
        <p:spPr>
          <a:xfrm>
            <a:off x="10031790" y="4713397"/>
            <a:ext cx="452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öhne"/>
              </a:rPr>
              <a:t>(c)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AA5792-32DB-1A8E-012A-7CDADAD45CA7}"/>
              </a:ext>
            </a:extLst>
          </p:cNvPr>
          <p:cNvSpPr txBox="1"/>
          <p:nvPr/>
        </p:nvSpPr>
        <p:spPr>
          <a:xfrm>
            <a:off x="5897201" y="4713397"/>
            <a:ext cx="474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74151"/>
                </a:solidFill>
                <a:latin typeface="Söhne"/>
              </a:rPr>
              <a:t>(b</a:t>
            </a:r>
            <a:r>
              <a:rPr lang="en-US" b="1" dirty="0">
                <a:latin typeface="Söhne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07216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3F54049-5DC2-40F1-9351-0A66984A74B0}"/>
              </a:ext>
            </a:extLst>
          </p:cNvPr>
          <p:cNvSpPr/>
          <p:nvPr/>
        </p:nvSpPr>
        <p:spPr>
          <a:xfrm>
            <a:off x="79899" y="6320901"/>
            <a:ext cx="11958221" cy="97655"/>
          </a:xfrm>
          <a:prstGeom prst="round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GB">
              <a:latin typeface="Söhne"/>
            </a:endParaRPr>
          </a:p>
        </p:txBody>
      </p:sp>
      <p:pic>
        <p:nvPicPr>
          <p:cNvPr id="8" name="Picture 2" descr="Jongmyon Kim&amp;#39;s lab | University of Ulsan (UOU)">
            <a:extLst>
              <a:ext uri="{FF2B5EF4-FFF2-40B4-BE49-F238E27FC236}">
                <a16:creationId xmlns:a16="http://schemas.microsoft.com/office/drawing/2014/main" id="{9AEBC0AC-F6CF-44A3-9366-36E52F140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9" y="17618"/>
            <a:ext cx="470377" cy="47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3853BC0-C275-4A94-960F-EF164693EFE8}"/>
              </a:ext>
            </a:extLst>
          </p:cNvPr>
          <p:cNvCxnSpPr>
            <a:cxnSpLocks/>
          </p:cNvCxnSpPr>
          <p:nvPr/>
        </p:nvCxnSpPr>
        <p:spPr>
          <a:xfrm>
            <a:off x="435005" y="923068"/>
            <a:ext cx="11310152" cy="52366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0AB2F05-2712-497E-BA80-CB5D5CBE9E6F}"/>
              </a:ext>
            </a:extLst>
          </p:cNvPr>
          <p:cNvSpPr txBox="1"/>
          <p:nvPr/>
        </p:nvSpPr>
        <p:spPr>
          <a:xfrm>
            <a:off x="468523" y="364476"/>
            <a:ext cx="22044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3200" b="1" dirty="0">
                <a:solidFill>
                  <a:srgbClr val="0070C0"/>
                </a:solidFill>
                <a:latin typeface="Söhne"/>
              </a:rPr>
              <a:t>Conclusions</a:t>
            </a:r>
            <a:endParaRPr lang="en-GB" sz="3200" b="1" dirty="0">
              <a:solidFill>
                <a:srgbClr val="0070C0"/>
              </a:solidFill>
              <a:latin typeface="Söhne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B1970D-D893-47A1-8437-FC8C4EF3A9B4}"/>
              </a:ext>
            </a:extLst>
          </p:cNvPr>
          <p:cNvSpPr txBox="1"/>
          <p:nvPr/>
        </p:nvSpPr>
        <p:spPr>
          <a:xfrm>
            <a:off x="596925" y="1289414"/>
            <a:ext cx="11077549" cy="646331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algn="just"/>
            <a:r>
              <a:rPr lang="en-US" dirty="0">
                <a:latin typeface="Söhne"/>
              </a:rPr>
              <a:t>1. </a:t>
            </a:r>
            <a:r>
              <a:rPr lang="en-US" dirty="0">
                <a:solidFill>
                  <a:schemeClr val="tx1"/>
                </a:solidFill>
                <a:latin typeface="Söhne"/>
              </a:rPr>
              <a:t>This research focuses on classifying bearing conditions normal, IRF, ORF, and roller element fault using statistical time-domain features.</a:t>
            </a:r>
            <a:endParaRPr lang="en-GB" b="0" dirty="0">
              <a:solidFill>
                <a:schemeClr val="tx1"/>
              </a:solidFill>
              <a:latin typeface="Söhne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6D19242-4824-4B95-B9C9-2C463CE3C233}"/>
              </a:ext>
            </a:extLst>
          </p:cNvPr>
          <p:cNvSpPr txBox="1"/>
          <p:nvPr/>
        </p:nvSpPr>
        <p:spPr>
          <a:xfrm>
            <a:off x="596921" y="2188816"/>
            <a:ext cx="11077549" cy="646331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algn="just"/>
            <a:r>
              <a:rPr lang="en-US" dirty="0">
                <a:latin typeface="Söhne"/>
              </a:rPr>
              <a:t>2. </a:t>
            </a:r>
            <a:r>
              <a:rPr lang="en-US" dirty="0">
                <a:solidFill>
                  <a:schemeClr val="tx1"/>
                </a:solidFill>
                <a:latin typeface="Söhne"/>
              </a:rPr>
              <a:t>A comprehensive comparison was conducted between neural and non-neural classifiers, utilizing two feature sets: the original nine STFs and a reduced STFs set.</a:t>
            </a:r>
            <a:endParaRPr lang="en-GB" b="0" dirty="0">
              <a:solidFill>
                <a:schemeClr val="tx1"/>
              </a:solidFill>
              <a:latin typeface="Söhn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C56EE3-1685-4ED0-9339-7AC836E90484}"/>
              </a:ext>
            </a:extLst>
          </p:cNvPr>
          <p:cNvSpPr txBox="1"/>
          <p:nvPr/>
        </p:nvSpPr>
        <p:spPr>
          <a:xfrm>
            <a:off x="596925" y="3089335"/>
            <a:ext cx="11077545" cy="646331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algn="just"/>
            <a:r>
              <a:rPr lang="en-US" dirty="0">
                <a:latin typeface="Söhne"/>
              </a:rPr>
              <a:t>3. </a:t>
            </a:r>
            <a:r>
              <a:rPr lang="en-US" dirty="0">
                <a:solidFill>
                  <a:schemeClr val="tx1"/>
                </a:solidFill>
                <a:latin typeface="Söhne"/>
              </a:rPr>
              <a:t>The reduced feature set consistently demonstrated higher classification accuracy across all models compared to the full STFs set.</a:t>
            </a:r>
            <a:endParaRPr lang="en-GB" dirty="0">
              <a:solidFill>
                <a:schemeClr val="tx1"/>
              </a:solidFill>
              <a:latin typeface="Söhne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A52E95CA-66FF-4531-A3A5-F544B3144C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74" b="27829"/>
          <a:stretch/>
        </p:blipFill>
        <p:spPr>
          <a:xfrm>
            <a:off x="97655" y="6487028"/>
            <a:ext cx="1747748" cy="3311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E7C804-C7EA-0B9B-6C46-D1F7FBE8F41E}"/>
              </a:ext>
            </a:extLst>
          </p:cNvPr>
          <p:cNvSpPr txBox="1"/>
          <p:nvPr/>
        </p:nvSpPr>
        <p:spPr>
          <a:xfrm>
            <a:off x="596921" y="4019178"/>
            <a:ext cx="11077545" cy="646331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algn="just"/>
            <a:r>
              <a:rPr lang="en-US" dirty="0">
                <a:latin typeface="Söhne"/>
              </a:rPr>
              <a:t>4. </a:t>
            </a:r>
            <a:r>
              <a:rPr lang="en-US" i="0" dirty="0">
                <a:solidFill>
                  <a:srgbClr val="0F0F0F"/>
                </a:solidFill>
                <a:effectLst/>
                <a:latin typeface="Söhne"/>
              </a:rPr>
              <a:t>The RF, Ensemble Bagged Tree, and Narrow NN classifiers achieved the best performance, delivering high classification accuracy with both feature sets.</a:t>
            </a:r>
            <a:endParaRPr lang="en-GB" dirty="0">
              <a:solidFill>
                <a:schemeClr val="tx1"/>
              </a:solidFill>
              <a:latin typeface="Söhn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B0472E-2BC0-637A-DF84-BD68ED1B1BAC}"/>
              </a:ext>
            </a:extLst>
          </p:cNvPr>
          <p:cNvSpPr txBox="1"/>
          <p:nvPr/>
        </p:nvSpPr>
        <p:spPr>
          <a:xfrm>
            <a:off x="596920" y="4956171"/>
            <a:ext cx="11077545" cy="646331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algn="just"/>
            <a:r>
              <a:rPr lang="en-US" dirty="0">
                <a:latin typeface="Söhne"/>
              </a:rPr>
              <a:t>5. </a:t>
            </a:r>
            <a:r>
              <a:rPr lang="en-US" i="0" dirty="0">
                <a:solidFill>
                  <a:srgbClr val="0F0F0F"/>
                </a:solidFill>
                <a:effectLst/>
                <a:latin typeface="Söhne"/>
              </a:rPr>
              <a:t>Experimental validation on real-world bearing datasets demonstrates practicality and efficacy, signifying a significant advancement in bearing fault diagnosis technology.</a:t>
            </a:r>
            <a:endParaRPr lang="en-GB" dirty="0">
              <a:solidFill>
                <a:schemeClr val="tx1"/>
              </a:solidFill>
              <a:latin typeface="Söhne"/>
            </a:endParaRPr>
          </a:p>
        </p:txBody>
      </p:sp>
      <p:sp>
        <p:nvSpPr>
          <p:cNvPr id="5" name="Decagon 4">
            <a:extLst>
              <a:ext uri="{FF2B5EF4-FFF2-40B4-BE49-F238E27FC236}">
                <a16:creationId xmlns:a16="http://schemas.microsoft.com/office/drawing/2014/main" id="{14C18FEC-9E77-B255-E37F-C314022D22AE}"/>
              </a:ext>
            </a:extLst>
          </p:cNvPr>
          <p:cNvSpPr/>
          <p:nvPr/>
        </p:nvSpPr>
        <p:spPr>
          <a:xfrm>
            <a:off x="11674474" y="6456370"/>
            <a:ext cx="419871" cy="354508"/>
          </a:xfrm>
          <a:prstGeom prst="dec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200" b="1" dirty="0">
                <a:latin typeface="Söhne"/>
                <a:cs typeface="Times New Roman" panose="02020603050405020304" pitchFamily="18" charset="0"/>
              </a:rPr>
              <a:t>14</a:t>
            </a:r>
            <a:endParaRPr lang="en-US" b="1" dirty="0">
              <a:latin typeface="Söhne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582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3F54049-5DC2-40F1-9351-0A66984A74B0}"/>
              </a:ext>
            </a:extLst>
          </p:cNvPr>
          <p:cNvSpPr/>
          <p:nvPr/>
        </p:nvSpPr>
        <p:spPr>
          <a:xfrm>
            <a:off x="79899" y="6320901"/>
            <a:ext cx="11958221" cy="97655"/>
          </a:xfrm>
          <a:prstGeom prst="round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2" descr="Jongmyon Kim&amp;#39;s lab | University of Ulsan (UOU)">
            <a:extLst>
              <a:ext uri="{FF2B5EF4-FFF2-40B4-BE49-F238E27FC236}">
                <a16:creationId xmlns:a16="http://schemas.microsoft.com/office/drawing/2014/main" id="{9AEBC0AC-F6CF-44A3-9366-36E52F140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9" y="17618"/>
            <a:ext cx="470377" cy="47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3853BC0-C275-4A94-960F-EF164693EFE8}"/>
              </a:ext>
            </a:extLst>
          </p:cNvPr>
          <p:cNvCxnSpPr>
            <a:cxnSpLocks/>
          </p:cNvCxnSpPr>
          <p:nvPr/>
        </p:nvCxnSpPr>
        <p:spPr>
          <a:xfrm>
            <a:off x="435005" y="923068"/>
            <a:ext cx="11310152" cy="52366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0AB2F05-2712-497E-BA80-CB5D5CBE9E6F}"/>
              </a:ext>
            </a:extLst>
          </p:cNvPr>
          <p:cNvSpPr txBox="1"/>
          <p:nvPr/>
        </p:nvSpPr>
        <p:spPr>
          <a:xfrm>
            <a:off x="550276" y="364476"/>
            <a:ext cx="6737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Future Work Recommendation</a:t>
            </a:r>
            <a:endParaRPr lang="en-GB" sz="3200" b="1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4EE408-A161-41F3-A881-FE62B6D4A380}"/>
              </a:ext>
            </a:extLst>
          </p:cNvPr>
          <p:cNvSpPr txBox="1"/>
          <p:nvPr/>
        </p:nvSpPr>
        <p:spPr>
          <a:xfrm>
            <a:off x="550276" y="1410507"/>
            <a:ext cx="11124198" cy="923330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algn="just"/>
            <a:r>
              <a:rPr lang="en-US" dirty="0">
                <a:solidFill>
                  <a:schemeClr val="tx1"/>
                </a:solidFill>
                <a:latin typeface="Söhne"/>
              </a:rPr>
              <a:t>Future work includes exploring advanced deep-learning methods to improve classification accuracy. Using larger and more diverse datasets will also help ensure reliable performance across different conditions. </a:t>
            </a:r>
            <a:r>
              <a:rPr lang="en-US">
                <a:solidFill>
                  <a:schemeClr val="tx1"/>
                </a:solidFill>
                <a:latin typeface="Söhne"/>
              </a:rPr>
              <a:t>Performance comparisons with other models will demonstrate effectiveness in various scenarios.</a:t>
            </a:r>
            <a:endParaRPr lang="en-GB" b="0" dirty="0">
              <a:solidFill>
                <a:schemeClr val="tx1"/>
              </a:solidFill>
              <a:latin typeface="Söhne"/>
            </a:endParaRP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874DD5B3-C0B8-4797-8786-A3F8F23BD7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74" b="27829"/>
          <a:stretch/>
        </p:blipFill>
        <p:spPr>
          <a:xfrm>
            <a:off x="97655" y="6487028"/>
            <a:ext cx="1747748" cy="331175"/>
          </a:xfrm>
          <a:prstGeom prst="rect">
            <a:avLst/>
          </a:prstGeom>
        </p:spPr>
      </p:pic>
      <p:sp>
        <p:nvSpPr>
          <p:cNvPr id="3" name="Decagon 2">
            <a:extLst>
              <a:ext uri="{FF2B5EF4-FFF2-40B4-BE49-F238E27FC236}">
                <a16:creationId xmlns:a16="http://schemas.microsoft.com/office/drawing/2014/main" id="{4A977877-D6CB-C6D4-3E7C-D11CD9607F80}"/>
              </a:ext>
            </a:extLst>
          </p:cNvPr>
          <p:cNvSpPr/>
          <p:nvPr/>
        </p:nvSpPr>
        <p:spPr>
          <a:xfrm>
            <a:off x="11674474" y="6456370"/>
            <a:ext cx="419871" cy="354508"/>
          </a:xfrm>
          <a:prstGeom prst="dec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52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963ED43-EC5A-4DF5-8E70-EDB8EBF595DF}"/>
              </a:ext>
            </a:extLst>
          </p:cNvPr>
          <p:cNvSpPr/>
          <p:nvPr/>
        </p:nvSpPr>
        <p:spPr>
          <a:xfrm>
            <a:off x="2083293" y="2639426"/>
            <a:ext cx="8025414" cy="81008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Thank You </a:t>
            </a:r>
            <a:endParaRPr lang="en-GB" sz="2800" b="1" dirty="0">
              <a:solidFill>
                <a:srgbClr val="FF000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3F54049-5DC2-40F1-9351-0A66984A74B0}"/>
              </a:ext>
            </a:extLst>
          </p:cNvPr>
          <p:cNvSpPr/>
          <p:nvPr/>
        </p:nvSpPr>
        <p:spPr>
          <a:xfrm>
            <a:off x="79899" y="6320901"/>
            <a:ext cx="11958221" cy="97655"/>
          </a:xfrm>
          <a:prstGeom prst="round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2" descr="Jongmyon Kim&amp;#39;s lab | University of Ulsan (UOU)">
            <a:extLst>
              <a:ext uri="{FF2B5EF4-FFF2-40B4-BE49-F238E27FC236}">
                <a16:creationId xmlns:a16="http://schemas.microsoft.com/office/drawing/2014/main" id="{9AEBC0AC-F6CF-44A3-9366-36E52F140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9" y="17618"/>
            <a:ext cx="470377" cy="47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1FBE1A-A977-480F-BE99-68E6D1108374}"/>
              </a:ext>
            </a:extLst>
          </p:cNvPr>
          <p:cNvSpPr txBox="1"/>
          <p:nvPr/>
        </p:nvSpPr>
        <p:spPr>
          <a:xfrm>
            <a:off x="2083293" y="4091353"/>
            <a:ext cx="8025414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2"/>
            </a:solidFill>
            <a:prstDash val="dash"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For queries, please get in touch with us at: </a:t>
            </a:r>
            <a:r>
              <a:rPr lang="en-US" sz="2000" b="1" dirty="0">
                <a:solidFill>
                  <a:srgbClr val="C00000"/>
                </a:solidFill>
              </a:rPr>
              <a:t>faisal1999@mail.ulsan.ac.kr</a:t>
            </a:r>
            <a:endParaRPr lang="en-GB" sz="2000" b="1" dirty="0">
              <a:solidFill>
                <a:srgbClr val="C00000"/>
              </a:solidFill>
            </a:endParaRP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29533FC2-6FCC-408E-920B-A6144E796F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74" b="27829"/>
          <a:stretch/>
        </p:blipFill>
        <p:spPr>
          <a:xfrm>
            <a:off x="97655" y="6487028"/>
            <a:ext cx="1747748" cy="331175"/>
          </a:xfrm>
          <a:prstGeom prst="rect">
            <a:avLst/>
          </a:prstGeom>
        </p:spPr>
      </p:pic>
      <p:sp>
        <p:nvSpPr>
          <p:cNvPr id="3" name="Decagon 2">
            <a:extLst>
              <a:ext uri="{FF2B5EF4-FFF2-40B4-BE49-F238E27FC236}">
                <a16:creationId xmlns:a16="http://schemas.microsoft.com/office/drawing/2014/main" id="{97529B05-225D-AE90-9ED5-FCA556F6B883}"/>
              </a:ext>
            </a:extLst>
          </p:cNvPr>
          <p:cNvSpPr/>
          <p:nvPr/>
        </p:nvSpPr>
        <p:spPr>
          <a:xfrm>
            <a:off x="11674474" y="6456370"/>
            <a:ext cx="419871" cy="354508"/>
          </a:xfrm>
          <a:prstGeom prst="dec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496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3F54049-5DC2-40F1-9351-0A66984A74B0}"/>
              </a:ext>
            </a:extLst>
          </p:cNvPr>
          <p:cNvSpPr/>
          <p:nvPr/>
        </p:nvSpPr>
        <p:spPr>
          <a:xfrm>
            <a:off x="79899" y="6320901"/>
            <a:ext cx="11958221" cy="97655"/>
          </a:xfrm>
          <a:prstGeom prst="round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2" descr="Jongmyon Kim&amp;#39;s lab | University of Ulsan (UOU)">
            <a:extLst>
              <a:ext uri="{FF2B5EF4-FFF2-40B4-BE49-F238E27FC236}">
                <a16:creationId xmlns:a16="http://schemas.microsoft.com/office/drawing/2014/main" id="{9AEBC0AC-F6CF-44A3-9366-36E52F140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9" y="17618"/>
            <a:ext cx="470377" cy="47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3853BC0-C275-4A94-960F-EF164693EFE8}"/>
              </a:ext>
            </a:extLst>
          </p:cNvPr>
          <p:cNvCxnSpPr>
            <a:cxnSpLocks/>
          </p:cNvCxnSpPr>
          <p:nvPr/>
        </p:nvCxnSpPr>
        <p:spPr>
          <a:xfrm>
            <a:off x="435005" y="923068"/>
            <a:ext cx="11310152" cy="52366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0AB2F05-2712-497E-BA80-CB5D5CBE9E6F}"/>
              </a:ext>
            </a:extLst>
          </p:cNvPr>
          <p:cNvSpPr txBox="1"/>
          <p:nvPr/>
        </p:nvSpPr>
        <p:spPr>
          <a:xfrm>
            <a:off x="435005" y="347067"/>
            <a:ext cx="4420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  <a:cs typeface="Times New Roman" panose="02020603050405020304" pitchFamily="18" charset="0"/>
              </a:rPr>
              <a:t>Presentation Outline</a:t>
            </a:r>
            <a:endParaRPr lang="en-GB" sz="3200" b="1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4EE408-A161-41F3-A881-FE62B6D4A380}"/>
              </a:ext>
            </a:extLst>
          </p:cNvPr>
          <p:cNvSpPr txBox="1"/>
          <p:nvPr/>
        </p:nvSpPr>
        <p:spPr>
          <a:xfrm>
            <a:off x="435005" y="1063996"/>
            <a:ext cx="11206719" cy="4537076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 dirty="0">
                <a:latin typeface="Söhne"/>
                <a:cs typeface="Times New Roman" panose="02020603050405020304" pitchFamily="18" charset="0"/>
              </a:rPr>
              <a:t>Motivation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 dirty="0">
                <a:latin typeface="Söhne"/>
                <a:cs typeface="Times New Roman" panose="02020603050405020304" pitchFamily="18" charset="0"/>
              </a:rPr>
              <a:t>Research Problem and Objectives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 dirty="0">
                <a:latin typeface="Söhne"/>
                <a:cs typeface="Times New Roman" panose="02020603050405020304" pitchFamily="18" charset="0"/>
              </a:rPr>
              <a:t>Proposed Method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 dirty="0">
                <a:latin typeface="Söhne"/>
                <a:cs typeface="Times New Roman" panose="02020603050405020304" pitchFamily="18" charset="0"/>
              </a:rPr>
              <a:t>Main Contributions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 dirty="0">
                <a:latin typeface="Söhne"/>
                <a:cs typeface="Times New Roman" panose="02020603050405020304" pitchFamily="18" charset="0"/>
              </a:rPr>
              <a:t>Technical Terms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 dirty="0">
                <a:latin typeface="Söhne"/>
                <a:cs typeface="Times New Roman" panose="02020603050405020304" pitchFamily="18" charset="0"/>
              </a:rPr>
              <a:t>Experimental Setup and Dataset Description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 dirty="0">
                <a:latin typeface="Söhne"/>
                <a:cs typeface="Times New Roman" panose="02020603050405020304" pitchFamily="18" charset="0"/>
              </a:rPr>
              <a:t>Results and Performance Evaluation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 dirty="0">
                <a:latin typeface="Söhne"/>
                <a:cs typeface="Times New Roman" panose="02020603050405020304" pitchFamily="18" charset="0"/>
              </a:rPr>
              <a:t>Conclusions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Söhne"/>
                <a:cs typeface="Times New Roman" panose="02020603050405020304" pitchFamily="18" charset="0"/>
              </a:rPr>
              <a:t>Future Work Recommendation</a:t>
            </a:r>
            <a:endParaRPr lang="en-GB" sz="2000" dirty="0">
              <a:latin typeface="Söhne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GB" sz="1400" b="0" dirty="0">
              <a:solidFill>
                <a:schemeClr val="tx1"/>
              </a:solidFill>
              <a:latin typeface="Söhne"/>
              <a:cs typeface="Times New Roman" panose="02020603050405020304" pitchFamily="18" charset="0"/>
            </a:endParaRP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874DD5B3-C0B8-4797-8786-A3F8F23BD7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74" b="27829"/>
          <a:stretch/>
        </p:blipFill>
        <p:spPr>
          <a:xfrm>
            <a:off x="97655" y="6487028"/>
            <a:ext cx="1747748" cy="370972"/>
          </a:xfrm>
          <a:prstGeom prst="rect">
            <a:avLst/>
          </a:prstGeom>
        </p:spPr>
      </p:pic>
      <p:sp>
        <p:nvSpPr>
          <p:cNvPr id="5" name="Decagon 4">
            <a:extLst>
              <a:ext uri="{FF2B5EF4-FFF2-40B4-BE49-F238E27FC236}">
                <a16:creationId xmlns:a16="http://schemas.microsoft.com/office/drawing/2014/main" id="{34C5A677-8CB1-3778-6EFB-4DC041040C5E}"/>
              </a:ext>
            </a:extLst>
          </p:cNvPr>
          <p:cNvSpPr/>
          <p:nvPr/>
        </p:nvSpPr>
        <p:spPr>
          <a:xfrm>
            <a:off x="11662146" y="6503492"/>
            <a:ext cx="353243" cy="304093"/>
          </a:xfrm>
          <a:prstGeom prst="dec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695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51593C2-92FF-7703-0D55-8F4CBEC733F6}"/>
              </a:ext>
            </a:extLst>
          </p:cNvPr>
          <p:cNvSpPr/>
          <p:nvPr/>
        </p:nvSpPr>
        <p:spPr>
          <a:xfrm>
            <a:off x="6225644" y="2324099"/>
            <a:ext cx="2889517" cy="275844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FFCE95D-3F54-DC5E-BD22-11E7A046A84F}"/>
              </a:ext>
            </a:extLst>
          </p:cNvPr>
          <p:cNvSpPr/>
          <p:nvPr/>
        </p:nvSpPr>
        <p:spPr>
          <a:xfrm>
            <a:off x="9294916" y="2324099"/>
            <a:ext cx="2610388" cy="275844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6029292-008C-A645-5978-1F1086C1C42C}"/>
              </a:ext>
            </a:extLst>
          </p:cNvPr>
          <p:cNvSpPr/>
          <p:nvPr/>
        </p:nvSpPr>
        <p:spPr>
          <a:xfrm>
            <a:off x="3486615" y="2324099"/>
            <a:ext cx="2610388" cy="275844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60D6548-81F5-3225-8C9D-5C453CA9DF26}"/>
              </a:ext>
            </a:extLst>
          </p:cNvPr>
          <p:cNvSpPr/>
          <p:nvPr/>
        </p:nvSpPr>
        <p:spPr>
          <a:xfrm>
            <a:off x="307338" y="2324100"/>
            <a:ext cx="3047521" cy="275844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967" y="6510633"/>
            <a:ext cx="1459740" cy="23520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247" y="6321552"/>
            <a:ext cx="11958828" cy="9753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3431" y="112166"/>
            <a:ext cx="293629" cy="265068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435101" y="924305"/>
            <a:ext cx="11310620" cy="52705"/>
          </a:xfrm>
          <a:custGeom>
            <a:avLst/>
            <a:gdLst/>
            <a:ahLst/>
            <a:cxnLst/>
            <a:rect l="l" t="t" r="r" b="b"/>
            <a:pathLst>
              <a:path w="11310620" h="52705">
                <a:moveTo>
                  <a:pt x="0" y="0"/>
                </a:moveTo>
                <a:lnTo>
                  <a:pt x="11310112" y="52324"/>
                </a:lnTo>
              </a:path>
            </a:pathLst>
          </a:custGeom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>
            <a:spLocks noGrp="1"/>
          </p:cNvSpPr>
          <p:nvPr>
            <p:ph type="title"/>
          </p:nvPr>
        </p:nvSpPr>
        <p:spPr>
          <a:xfrm>
            <a:off x="629208" y="400140"/>
            <a:ext cx="2135505" cy="4566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  <a:t>Motivation</a:t>
            </a:r>
            <a:endParaRPr lang="en-GB" sz="3200" b="1" dirty="0">
              <a:solidFill>
                <a:srgbClr val="0070C0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0CF38E-B2FA-C788-BE39-7F6D1A877F78}"/>
              </a:ext>
            </a:extLst>
          </p:cNvPr>
          <p:cNvSpPr txBox="1"/>
          <p:nvPr/>
        </p:nvSpPr>
        <p:spPr>
          <a:xfrm>
            <a:off x="492988" y="1225408"/>
            <a:ext cx="11194845" cy="78319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1" algn="just">
              <a:buSzPct val="80000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Bearings are essential components in machinery, ensuring smooth and efficient operation. However, they contribute to over 51% of motor failures, leading to significant costs and downtime [1].</a:t>
            </a:r>
            <a:endParaRPr lang="en-GB" sz="20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pic>
        <p:nvPicPr>
          <p:cNvPr id="12" name="object 81">
            <a:extLst>
              <a:ext uri="{FF2B5EF4-FFF2-40B4-BE49-F238E27FC236}">
                <a16:creationId xmlns:a16="http://schemas.microsoft.com/office/drawing/2014/main" id="{B5521EDF-90D6-7044-3CD8-3A15223DD80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576" y="2527773"/>
            <a:ext cx="2583660" cy="17284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2E30687-74D8-8A1C-33A9-D13A2CC3EC33}"/>
              </a:ext>
            </a:extLst>
          </p:cNvPr>
          <p:cNvGrpSpPr/>
          <p:nvPr/>
        </p:nvGrpSpPr>
        <p:grpSpPr>
          <a:xfrm>
            <a:off x="3622595" y="2394635"/>
            <a:ext cx="2183183" cy="2052895"/>
            <a:chOff x="6693388" y="2394635"/>
            <a:chExt cx="1800000" cy="2052895"/>
          </a:xfrm>
        </p:grpSpPr>
        <p:pic>
          <p:nvPicPr>
            <p:cNvPr id="13" name="object 82">
              <a:extLst>
                <a:ext uri="{FF2B5EF4-FFF2-40B4-BE49-F238E27FC236}">
                  <a16:creationId xmlns:a16="http://schemas.microsoft.com/office/drawing/2014/main" id="{9D517DE1-0D39-22F0-7086-3F462046F88C}"/>
                </a:ext>
              </a:extLst>
            </p:cNvPr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93388" y="2394635"/>
              <a:ext cx="1800000" cy="144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4" name="object 83">
              <a:extLst>
                <a:ext uri="{FF2B5EF4-FFF2-40B4-BE49-F238E27FC236}">
                  <a16:creationId xmlns:a16="http://schemas.microsoft.com/office/drawing/2014/main" id="{CAC6EABD-B2E0-9102-F27B-63B8E956828A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64425" y="3727956"/>
              <a:ext cx="1024179" cy="71957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pic>
        <p:nvPicPr>
          <p:cNvPr id="16" name="object 85">
            <a:extLst>
              <a:ext uri="{FF2B5EF4-FFF2-40B4-BE49-F238E27FC236}">
                <a16:creationId xmlns:a16="http://schemas.microsoft.com/office/drawing/2014/main" id="{E21979CF-DFFE-5D5F-D489-1B141621AFB8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88275" y="2628105"/>
            <a:ext cx="1560575" cy="15605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object 88">
            <a:extLst>
              <a:ext uri="{FF2B5EF4-FFF2-40B4-BE49-F238E27FC236}">
                <a16:creationId xmlns:a16="http://schemas.microsoft.com/office/drawing/2014/main" id="{21DA83FF-F6A3-F6A4-8954-8DA7FA43DE07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48865" y="4411551"/>
            <a:ext cx="2492656" cy="445007"/>
          </a:xfrm>
          <a:prstGeom prst="rect">
            <a:avLst/>
          </a:prstGeom>
        </p:spPr>
      </p:pic>
      <p:sp>
        <p:nvSpPr>
          <p:cNvPr id="20" name="object 89">
            <a:extLst>
              <a:ext uri="{FF2B5EF4-FFF2-40B4-BE49-F238E27FC236}">
                <a16:creationId xmlns:a16="http://schemas.microsoft.com/office/drawing/2014/main" id="{6967879B-566B-B23C-B319-945D4DA08E1F}"/>
              </a:ext>
            </a:extLst>
          </p:cNvPr>
          <p:cNvSpPr txBox="1"/>
          <p:nvPr/>
        </p:nvSpPr>
        <p:spPr>
          <a:xfrm>
            <a:off x="404026" y="4406285"/>
            <a:ext cx="2640347" cy="317395"/>
          </a:xfrm>
          <a:prstGeom prst="rect">
            <a:avLst/>
          </a:prstGeom>
          <a:ln w="19050">
            <a:noFill/>
          </a:ln>
        </p:spPr>
        <p:txBody>
          <a:bodyPr vert="horz" wrap="square" lIns="0" tIns="70485" rIns="0" bIns="0" rtlCol="0">
            <a:spAutoFit/>
          </a:bodyPr>
          <a:lstStyle/>
          <a:p>
            <a:pPr marL="159385" algn="ctr">
              <a:lnSpc>
                <a:spcPct val="100000"/>
              </a:lnSpc>
              <a:spcBef>
                <a:spcPts val="555"/>
              </a:spcBef>
            </a:pPr>
            <a:r>
              <a:rPr lang="en-US" sz="1600" b="1" dirty="0">
                <a:solidFill>
                  <a:srgbClr val="374151"/>
                </a:solidFill>
                <a:latin typeface="Söhne"/>
              </a:rPr>
              <a:t>Equipment breakdown</a:t>
            </a:r>
            <a:endParaRPr sz="1600" b="1" dirty="0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21" name="object 90">
            <a:extLst>
              <a:ext uri="{FF2B5EF4-FFF2-40B4-BE49-F238E27FC236}">
                <a16:creationId xmlns:a16="http://schemas.microsoft.com/office/drawing/2014/main" id="{11890A7C-7465-608A-9221-B99225DA0828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732498" y="4418968"/>
            <a:ext cx="2064924" cy="445007"/>
          </a:xfrm>
          <a:prstGeom prst="rect">
            <a:avLst/>
          </a:prstGeom>
        </p:spPr>
      </p:pic>
      <p:sp>
        <p:nvSpPr>
          <p:cNvPr id="22" name="object 91">
            <a:extLst>
              <a:ext uri="{FF2B5EF4-FFF2-40B4-BE49-F238E27FC236}">
                <a16:creationId xmlns:a16="http://schemas.microsoft.com/office/drawing/2014/main" id="{07B32131-DF48-C38A-F6BF-D3FBD5A8B435}"/>
              </a:ext>
            </a:extLst>
          </p:cNvPr>
          <p:cNvSpPr txBox="1"/>
          <p:nvPr/>
        </p:nvSpPr>
        <p:spPr>
          <a:xfrm>
            <a:off x="3488726" y="4328438"/>
            <a:ext cx="2364504" cy="563616"/>
          </a:xfrm>
          <a:prstGeom prst="rect">
            <a:avLst/>
          </a:prstGeom>
          <a:ln w="19050">
            <a:noFill/>
          </a:ln>
        </p:spPr>
        <p:txBody>
          <a:bodyPr vert="horz" wrap="square" lIns="0" tIns="70485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374151"/>
                </a:solidFill>
                <a:latin typeface="Söhne"/>
              </a:rPr>
              <a:t>Waste of resources </a:t>
            </a:r>
          </a:p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374151"/>
                </a:solidFill>
                <a:latin typeface="Söhne"/>
              </a:rPr>
              <a:t>and money</a:t>
            </a:r>
          </a:p>
        </p:txBody>
      </p:sp>
      <p:pic>
        <p:nvPicPr>
          <p:cNvPr id="23" name="object 92">
            <a:extLst>
              <a:ext uri="{FF2B5EF4-FFF2-40B4-BE49-F238E27FC236}">
                <a16:creationId xmlns:a16="http://schemas.microsoft.com/office/drawing/2014/main" id="{E6564A31-E0F9-C445-43C8-2EF42444439D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483168" y="4384720"/>
            <a:ext cx="2406364" cy="517183"/>
          </a:xfrm>
          <a:prstGeom prst="rect">
            <a:avLst/>
          </a:prstGeom>
        </p:spPr>
      </p:pic>
      <p:sp>
        <p:nvSpPr>
          <p:cNvPr id="24" name="object 93">
            <a:extLst>
              <a:ext uri="{FF2B5EF4-FFF2-40B4-BE49-F238E27FC236}">
                <a16:creationId xmlns:a16="http://schemas.microsoft.com/office/drawing/2014/main" id="{CCD9C215-FEDE-C9F5-17A1-D1FEFAC5C32A}"/>
              </a:ext>
            </a:extLst>
          </p:cNvPr>
          <p:cNvSpPr txBox="1"/>
          <p:nvPr/>
        </p:nvSpPr>
        <p:spPr>
          <a:xfrm>
            <a:off x="5825799" y="4449006"/>
            <a:ext cx="3501430" cy="318036"/>
          </a:xfrm>
          <a:prstGeom prst="rect">
            <a:avLst/>
          </a:prstGeom>
          <a:ln w="19050">
            <a:noFill/>
          </a:ln>
        </p:spPr>
        <p:txBody>
          <a:bodyPr vert="horz" wrap="square" lIns="0" tIns="7112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rgbClr val="374151"/>
                </a:solidFill>
                <a:latin typeface="Söhne"/>
              </a:rPr>
              <a:t>Increase downtime</a:t>
            </a:r>
          </a:p>
        </p:txBody>
      </p:sp>
      <p:pic>
        <p:nvPicPr>
          <p:cNvPr id="25" name="object 94">
            <a:extLst>
              <a:ext uri="{FF2B5EF4-FFF2-40B4-BE49-F238E27FC236}">
                <a16:creationId xmlns:a16="http://schemas.microsoft.com/office/drawing/2014/main" id="{01E3DF3F-5AAC-B35A-B984-ACCA0725BCF9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444450" y="4384719"/>
            <a:ext cx="2248227" cy="445008"/>
          </a:xfrm>
          <a:prstGeom prst="rect">
            <a:avLst/>
          </a:prstGeom>
        </p:spPr>
      </p:pic>
      <p:sp>
        <p:nvSpPr>
          <p:cNvPr id="26" name="object 95">
            <a:extLst>
              <a:ext uri="{FF2B5EF4-FFF2-40B4-BE49-F238E27FC236}">
                <a16:creationId xmlns:a16="http://schemas.microsoft.com/office/drawing/2014/main" id="{A7FF2564-D48A-642E-A63B-9356EC9B77F8}"/>
              </a:ext>
            </a:extLst>
          </p:cNvPr>
          <p:cNvSpPr txBox="1"/>
          <p:nvPr/>
        </p:nvSpPr>
        <p:spPr>
          <a:xfrm>
            <a:off x="9115161" y="4418968"/>
            <a:ext cx="2770123" cy="317395"/>
          </a:xfrm>
          <a:prstGeom prst="rect">
            <a:avLst/>
          </a:prstGeom>
          <a:ln w="19050">
            <a:noFill/>
          </a:ln>
        </p:spPr>
        <p:txBody>
          <a:bodyPr vert="horz" wrap="square" lIns="0" tIns="70485" rIns="0" bIns="0" rtlCol="0">
            <a:spAutoFit/>
          </a:bodyPr>
          <a:lstStyle/>
          <a:p>
            <a:pPr marL="159385" algn="ctr">
              <a:spcBef>
                <a:spcPts val="555"/>
              </a:spcBef>
            </a:pPr>
            <a:r>
              <a:rPr sz="1600" b="1" dirty="0">
                <a:solidFill>
                  <a:srgbClr val="374151"/>
                </a:solidFill>
                <a:latin typeface="Söhne"/>
              </a:rPr>
              <a:t>Risk to </a:t>
            </a:r>
            <a:r>
              <a:rPr lang="en-US" sz="1600" b="1" dirty="0">
                <a:solidFill>
                  <a:srgbClr val="374151"/>
                </a:solidFill>
                <a:latin typeface="Söhne"/>
              </a:rPr>
              <a:t>worker safety</a:t>
            </a:r>
            <a:endParaRPr sz="1600" b="1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0B054A-6685-4C03-7300-CB56FC6B4FDF}"/>
              </a:ext>
            </a:extLst>
          </p:cNvPr>
          <p:cNvSpPr txBox="1"/>
          <p:nvPr/>
        </p:nvSpPr>
        <p:spPr>
          <a:xfrm>
            <a:off x="683225" y="5401551"/>
            <a:ext cx="10814372" cy="44267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374151"/>
                </a:solidFill>
                <a:latin typeface="Söhne"/>
              </a:rPr>
              <a:t>Efficient fault diagnosis ensures sustainability, cost savings, and safety in industrial operations.</a:t>
            </a:r>
          </a:p>
        </p:txBody>
      </p:sp>
      <p:sp>
        <p:nvSpPr>
          <p:cNvPr id="35" name="Decagon 34">
            <a:extLst>
              <a:ext uri="{FF2B5EF4-FFF2-40B4-BE49-F238E27FC236}">
                <a16:creationId xmlns:a16="http://schemas.microsoft.com/office/drawing/2014/main" id="{AB6A8369-D8E7-2DB9-4E2F-BB0BD6A8AD22}"/>
              </a:ext>
            </a:extLst>
          </p:cNvPr>
          <p:cNvSpPr/>
          <p:nvPr/>
        </p:nvSpPr>
        <p:spPr>
          <a:xfrm>
            <a:off x="11662146" y="6503492"/>
            <a:ext cx="353243" cy="304093"/>
          </a:xfrm>
          <a:prstGeom prst="dec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object 82">
            <a:extLst>
              <a:ext uri="{FF2B5EF4-FFF2-40B4-BE49-F238E27FC236}">
                <a16:creationId xmlns:a16="http://schemas.microsoft.com/office/drawing/2014/main" id="{3D9094A3-1817-ED85-7B30-B499A92B22BB}"/>
              </a:ext>
            </a:extLst>
          </p:cNvPr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3397" y="2527773"/>
            <a:ext cx="2438615" cy="17804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0E7676-394E-B4AA-1A80-A49829C1A63F}"/>
              </a:ext>
            </a:extLst>
          </p:cNvPr>
          <p:cNvSpPr txBox="1"/>
          <p:nvPr/>
        </p:nvSpPr>
        <p:spPr>
          <a:xfrm>
            <a:off x="301855" y="5983392"/>
            <a:ext cx="114438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[1]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Maliuk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AS,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Prosvirin</a:t>
            </a:r>
            <a:r>
              <a:rPr lang="en-U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AE, Ahmad Z, et al (2021) Novel Bearing Fault Diagnosis Using Gaussian Mixture Model-Based Fault Band Selection. Sensors 21:6579. https://doi.org/10.3390/s21196579</a:t>
            </a: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3F54049-5DC2-40F1-9351-0A66984A74B0}"/>
              </a:ext>
            </a:extLst>
          </p:cNvPr>
          <p:cNvSpPr/>
          <p:nvPr/>
        </p:nvSpPr>
        <p:spPr>
          <a:xfrm>
            <a:off x="79899" y="6320901"/>
            <a:ext cx="11958221" cy="97655"/>
          </a:xfrm>
          <a:prstGeom prst="round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2" descr="Jongmyon Kim&amp;#39;s lab | University of Ulsan (UOU)">
            <a:extLst>
              <a:ext uri="{FF2B5EF4-FFF2-40B4-BE49-F238E27FC236}">
                <a16:creationId xmlns:a16="http://schemas.microsoft.com/office/drawing/2014/main" id="{9AEBC0AC-F6CF-44A3-9366-36E52F140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9" y="17618"/>
            <a:ext cx="470377" cy="47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3853BC0-C275-4A94-960F-EF164693EFE8}"/>
              </a:ext>
            </a:extLst>
          </p:cNvPr>
          <p:cNvCxnSpPr>
            <a:cxnSpLocks/>
          </p:cNvCxnSpPr>
          <p:nvPr/>
        </p:nvCxnSpPr>
        <p:spPr>
          <a:xfrm>
            <a:off x="435005" y="923068"/>
            <a:ext cx="11310152" cy="52366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0AB2F05-2712-497E-BA80-CB5D5CBE9E6F}"/>
              </a:ext>
            </a:extLst>
          </p:cNvPr>
          <p:cNvSpPr txBox="1"/>
          <p:nvPr/>
        </p:nvSpPr>
        <p:spPr>
          <a:xfrm>
            <a:off x="550276" y="338293"/>
            <a:ext cx="60630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Research Problem and Objectives</a:t>
            </a:r>
            <a:endParaRPr lang="en-GB" sz="3200" b="1" dirty="0">
              <a:solidFill>
                <a:srgbClr val="0070C0"/>
              </a:solidFill>
            </a:endParaRPr>
          </a:p>
        </p:txBody>
      </p:sp>
      <p:pic>
        <p:nvPicPr>
          <p:cNvPr id="47" name="Picture 46" descr="Logo&#10;&#10;Description automatically generated">
            <a:extLst>
              <a:ext uri="{FF2B5EF4-FFF2-40B4-BE49-F238E27FC236}">
                <a16:creationId xmlns:a16="http://schemas.microsoft.com/office/drawing/2014/main" id="{E0BD1DFE-0E59-4AD2-A7C8-3A3A6D48A1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74" b="27829"/>
          <a:stretch/>
        </p:blipFill>
        <p:spPr>
          <a:xfrm>
            <a:off x="97655" y="6487028"/>
            <a:ext cx="1747748" cy="33117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89F21FD-CA0E-3075-114F-BA85D49412A3}"/>
              </a:ext>
            </a:extLst>
          </p:cNvPr>
          <p:cNvSpPr txBox="1"/>
          <p:nvPr/>
        </p:nvSpPr>
        <p:spPr>
          <a:xfrm>
            <a:off x="435005" y="4167321"/>
            <a:ext cx="11227138" cy="132343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342900" indent="-342900" algn="just">
              <a:buSzPct val="8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374151"/>
                </a:solidFill>
                <a:latin typeface="Söhne"/>
              </a:rPr>
              <a:t>Develop a precise and efficient fault diagnosis system for bearings.</a:t>
            </a:r>
          </a:p>
          <a:p>
            <a:pPr marL="342900" indent="-342900" algn="just">
              <a:buSzPct val="8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374151"/>
                </a:solidFill>
                <a:latin typeface="Söhne"/>
              </a:rPr>
              <a:t>Reduce feature complexity using Independent Component Analysis.</a:t>
            </a:r>
          </a:p>
          <a:p>
            <a:pPr marL="342900" indent="-342900" algn="just">
              <a:buSzPct val="8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374151"/>
                </a:solidFill>
                <a:latin typeface="Söhne"/>
              </a:rPr>
              <a:t>Identify and train optimal classifiers for accurate fault detection.</a:t>
            </a:r>
          </a:p>
          <a:p>
            <a:pPr marL="342900" indent="-342900" algn="just">
              <a:buSzPct val="8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374151"/>
                </a:solidFill>
                <a:latin typeface="Söhne"/>
              </a:rPr>
              <a:t>Improve reliability and reduce downtime for industrial machinery.</a:t>
            </a:r>
            <a:endParaRPr lang="en-GB" sz="2000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318EE2B-A5B4-00CF-559D-AA35D8D764C0}"/>
              </a:ext>
            </a:extLst>
          </p:cNvPr>
          <p:cNvSpPr txBox="1"/>
          <p:nvPr/>
        </p:nvSpPr>
        <p:spPr>
          <a:xfrm>
            <a:off x="435005" y="1857955"/>
            <a:ext cx="11227138" cy="1323439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GB" sz="2000" i="0" dirty="0">
                <a:effectLst/>
                <a:latin typeface="Söhne"/>
              </a:rPr>
              <a:t>Challenges in Fault Diagnosis</a:t>
            </a:r>
            <a:endParaRPr lang="en-GB" sz="2000" b="0" dirty="0">
              <a:solidFill>
                <a:srgbClr val="374151"/>
              </a:solidFill>
              <a:latin typeface="Söhne"/>
            </a:endParaRPr>
          </a:p>
          <a:p>
            <a:pPr marL="800100" lvl="1" indent="-342900" algn="just">
              <a:buSzPct val="80000"/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Bearing vibrations are non-stationary and complex, making fault detection difficult.</a:t>
            </a:r>
          </a:p>
          <a:p>
            <a:pPr marL="800100" lvl="1" indent="-342900" algn="just">
              <a:buSzPct val="80000"/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Large feature sets can distort patterns, leading to inaccurate classifications.</a:t>
            </a:r>
          </a:p>
          <a:p>
            <a:pPr marL="800100" lvl="1" indent="-342900" algn="just">
              <a:buSzPct val="80000"/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Existing methods often fail due to redundancy and noise in the data.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A24E25F-9BCE-6598-F906-1A7D4D5BD441}"/>
              </a:ext>
            </a:extLst>
          </p:cNvPr>
          <p:cNvSpPr/>
          <p:nvPr/>
        </p:nvSpPr>
        <p:spPr>
          <a:xfrm>
            <a:off x="435005" y="1300736"/>
            <a:ext cx="3746378" cy="331481"/>
          </a:xfrm>
          <a:prstGeom prst="round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Research Problem</a:t>
            </a:r>
            <a:endParaRPr lang="en-GB" b="1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7860B60F-6D77-8781-F894-522803DE1ACD}"/>
              </a:ext>
            </a:extLst>
          </p:cNvPr>
          <p:cNvSpPr/>
          <p:nvPr/>
        </p:nvSpPr>
        <p:spPr>
          <a:xfrm>
            <a:off x="435005" y="3622652"/>
            <a:ext cx="3746378" cy="32345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Objective</a:t>
            </a:r>
            <a:endParaRPr lang="en-GB" b="1" dirty="0"/>
          </a:p>
        </p:txBody>
      </p:sp>
      <p:sp>
        <p:nvSpPr>
          <p:cNvPr id="2" name="Decagon 1">
            <a:extLst>
              <a:ext uri="{FF2B5EF4-FFF2-40B4-BE49-F238E27FC236}">
                <a16:creationId xmlns:a16="http://schemas.microsoft.com/office/drawing/2014/main" id="{4D00F057-CB74-E38E-B54A-CF8286A0090A}"/>
              </a:ext>
            </a:extLst>
          </p:cNvPr>
          <p:cNvSpPr/>
          <p:nvPr/>
        </p:nvSpPr>
        <p:spPr>
          <a:xfrm>
            <a:off x="11662146" y="6503492"/>
            <a:ext cx="353243" cy="304093"/>
          </a:xfrm>
          <a:prstGeom prst="dec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732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3F54049-5DC2-40F1-9351-0A66984A74B0}"/>
              </a:ext>
            </a:extLst>
          </p:cNvPr>
          <p:cNvSpPr/>
          <p:nvPr/>
        </p:nvSpPr>
        <p:spPr>
          <a:xfrm>
            <a:off x="79899" y="6320901"/>
            <a:ext cx="11958221" cy="97655"/>
          </a:xfrm>
          <a:prstGeom prst="round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2" descr="Jongmyon Kim&amp;#39;s lab | University of Ulsan (UOU)">
            <a:extLst>
              <a:ext uri="{FF2B5EF4-FFF2-40B4-BE49-F238E27FC236}">
                <a16:creationId xmlns:a16="http://schemas.microsoft.com/office/drawing/2014/main" id="{9AEBC0AC-F6CF-44A3-9366-36E52F140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9" y="17618"/>
            <a:ext cx="470377" cy="47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3853BC0-C275-4A94-960F-EF164693EFE8}"/>
              </a:ext>
            </a:extLst>
          </p:cNvPr>
          <p:cNvCxnSpPr>
            <a:cxnSpLocks/>
          </p:cNvCxnSpPr>
          <p:nvPr/>
        </p:nvCxnSpPr>
        <p:spPr>
          <a:xfrm>
            <a:off x="435005" y="923068"/>
            <a:ext cx="11310152" cy="52366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0AB2F05-2712-497E-BA80-CB5D5CBE9E6F}"/>
              </a:ext>
            </a:extLst>
          </p:cNvPr>
          <p:cNvSpPr txBox="1"/>
          <p:nvPr/>
        </p:nvSpPr>
        <p:spPr>
          <a:xfrm>
            <a:off x="550276" y="364476"/>
            <a:ext cx="3347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Proposed Method</a:t>
            </a:r>
            <a:endParaRPr lang="en-GB" sz="3200" b="1" dirty="0">
              <a:solidFill>
                <a:srgbClr val="0070C0"/>
              </a:solidFill>
            </a:endParaRPr>
          </a:p>
        </p:txBody>
      </p:sp>
      <p:pic>
        <p:nvPicPr>
          <p:cNvPr id="47" name="Picture 46" descr="Logo&#10;&#10;Description automatically generated">
            <a:extLst>
              <a:ext uri="{FF2B5EF4-FFF2-40B4-BE49-F238E27FC236}">
                <a16:creationId xmlns:a16="http://schemas.microsoft.com/office/drawing/2014/main" id="{E0BD1DFE-0E59-4AD2-A7C8-3A3A6D48A1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74" b="27829"/>
          <a:stretch/>
        </p:blipFill>
        <p:spPr>
          <a:xfrm>
            <a:off x="97655" y="6487028"/>
            <a:ext cx="1747748" cy="331175"/>
          </a:xfrm>
          <a:prstGeom prst="rect">
            <a:avLst/>
          </a:prstGeom>
        </p:spPr>
      </p:pic>
      <p:sp>
        <p:nvSpPr>
          <p:cNvPr id="4" name="Decagon 3">
            <a:extLst>
              <a:ext uri="{FF2B5EF4-FFF2-40B4-BE49-F238E27FC236}">
                <a16:creationId xmlns:a16="http://schemas.microsoft.com/office/drawing/2014/main" id="{3967F056-AB7C-15A4-80D9-0E76690C6C34}"/>
              </a:ext>
            </a:extLst>
          </p:cNvPr>
          <p:cNvSpPr/>
          <p:nvPr/>
        </p:nvSpPr>
        <p:spPr>
          <a:xfrm>
            <a:off x="11662146" y="6503492"/>
            <a:ext cx="353243" cy="304093"/>
          </a:xfrm>
          <a:prstGeom prst="dec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5459DCF2-EEBF-0244-DC4A-90D76698C6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19" y="949251"/>
            <a:ext cx="12192000" cy="46426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6DC154-C810-8B9F-F61E-D4E7895DDB15}"/>
              </a:ext>
            </a:extLst>
          </p:cNvPr>
          <p:cNvSpPr txBox="1"/>
          <p:nvPr/>
        </p:nvSpPr>
        <p:spPr>
          <a:xfrm>
            <a:off x="3568691" y="5708694"/>
            <a:ext cx="5042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rgbClr val="374151"/>
                </a:solidFill>
                <a:latin typeface="Söhne"/>
              </a:rPr>
              <a:t>Figure 1. Flowchart of the proposed method</a:t>
            </a:r>
          </a:p>
        </p:txBody>
      </p:sp>
    </p:spTree>
    <p:extLst>
      <p:ext uri="{BB962C8B-B14F-4D97-AF65-F5344CB8AC3E}">
        <p14:creationId xmlns:p14="http://schemas.microsoft.com/office/powerpoint/2010/main" val="2718668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3F54049-5DC2-40F1-9351-0A66984A74B0}"/>
              </a:ext>
            </a:extLst>
          </p:cNvPr>
          <p:cNvSpPr/>
          <p:nvPr/>
        </p:nvSpPr>
        <p:spPr>
          <a:xfrm>
            <a:off x="79899" y="6320901"/>
            <a:ext cx="11958221" cy="97655"/>
          </a:xfrm>
          <a:prstGeom prst="round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2" descr="Jongmyon Kim&amp;#39;s lab | University of Ulsan (UOU)">
            <a:extLst>
              <a:ext uri="{FF2B5EF4-FFF2-40B4-BE49-F238E27FC236}">
                <a16:creationId xmlns:a16="http://schemas.microsoft.com/office/drawing/2014/main" id="{9AEBC0AC-F6CF-44A3-9366-36E52F140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9" y="17618"/>
            <a:ext cx="470377" cy="47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3853BC0-C275-4A94-960F-EF164693EFE8}"/>
              </a:ext>
            </a:extLst>
          </p:cNvPr>
          <p:cNvCxnSpPr>
            <a:cxnSpLocks/>
          </p:cNvCxnSpPr>
          <p:nvPr/>
        </p:nvCxnSpPr>
        <p:spPr>
          <a:xfrm>
            <a:off x="435005" y="923068"/>
            <a:ext cx="11310152" cy="52366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0AB2F05-2712-497E-BA80-CB5D5CBE9E6F}"/>
              </a:ext>
            </a:extLst>
          </p:cNvPr>
          <p:cNvSpPr txBox="1"/>
          <p:nvPr/>
        </p:nvSpPr>
        <p:spPr>
          <a:xfrm>
            <a:off x="550275" y="390659"/>
            <a:ext cx="3254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Proposed Method</a:t>
            </a:r>
            <a:endParaRPr lang="en-GB" sz="3200" b="1" dirty="0">
              <a:solidFill>
                <a:srgbClr val="0070C0"/>
              </a:solidFill>
            </a:endParaRPr>
          </a:p>
        </p:txBody>
      </p:sp>
      <p:pic>
        <p:nvPicPr>
          <p:cNvPr id="47" name="Picture 46" descr="Logo&#10;&#10;Description automatically generated">
            <a:extLst>
              <a:ext uri="{FF2B5EF4-FFF2-40B4-BE49-F238E27FC236}">
                <a16:creationId xmlns:a16="http://schemas.microsoft.com/office/drawing/2014/main" id="{E0BD1DFE-0E59-4AD2-A7C8-3A3A6D48A1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74" b="27829"/>
          <a:stretch/>
        </p:blipFill>
        <p:spPr>
          <a:xfrm>
            <a:off x="97655" y="6487028"/>
            <a:ext cx="1747748" cy="331175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318EE2B-A5B4-00CF-559D-AA35D8D764C0}"/>
              </a:ext>
            </a:extLst>
          </p:cNvPr>
          <p:cNvSpPr txBox="1"/>
          <p:nvPr/>
        </p:nvSpPr>
        <p:spPr>
          <a:xfrm>
            <a:off x="315087" y="1203845"/>
            <a:ext cx="11191113" cy="4401205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GB" sz="2000" dirty="0">
                <a:latin typeface="Söhne"/>
              </a:rPr>
              <a:t>Dataset Preparation: 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Collected vibration signals from bearings under four conditions (</a:t>
            </a:r>
            <a:r>
              <a:rPr lang="en-US" sz="2000" b="0" dirty="0">
                <a:solidFill>
                  <a:srgbClr val="374151"/>
                </a:solidFill>
                <a:latin typeface="Söhne"/>
              </a:rPr>
              <a:t>Inner Race Fault (IRF)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, Outer Race Fault (ORF), </a:t>
            </a:r>
            <a:r>
              <a:rPr lang="en-US" sz="2000" b="0" dirty="0">
                <a:solidFill>
                  <a:srgbClr val="374151"/>
                </a:solidFill>
                <a:latin typeface="Söhne"/>
              </a:rPr>
              <a:t>R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oller </a:t>
            </a:r>
            <a:r>
              <a:rPr lang="en-US" sz="2000" b="0" dirty="0">
                <a:solidFill>
                  <a:srgbClr val="374151"/>
                </a:solidFill>
                <a:latin typeface="Söhne"/>
              </a:rPr>
              <a:t>D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efect, and Normal).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GB" sz="20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GB" sz="2000" dirty="0">
                <a:latin typeface="Söhne"/>
              </a:rPr>
              <a:t>Feature Extraction: 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Extracted nine statistical time-domain features (STFs) (e.g., mean, kurtosis, skewness) to represent bearing health and failure.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GB" sz="2000" b="0" dirty="0">
              <a:solidFill>
                <a:srgbClr val="374151"/>
              </a:solidFill>
              <a:latin typeface="Söhne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GB" sz="2000" dirty="0">
                <a:latin typeface="Söhne"/>
              </a:rPr>
              <a:t>Feature Engineering: 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Applied Independent Component Analysis (ICA) and Recursive Feature Elimination (RFE) to reduce the feature set to five more usefu</a:t>
            </a:r>
            <a:r>
              <a:rPr lang="en-US" sz="2000" b="0" dirty="0">
                <a:solidFill>
                  <a:srgbClr val="374151"/>
                </a:solidFill>
                <a:latin typeface="Söhne"/>
              </a:rPr>
              <a:t>l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features, ensuring relevance, minimizing complexity,</a:t>
            </a:r>
            <a:r>
              <a:rPr lang="en-GB" sz="2000" b="0" dirty="0">
                <a:solidFill>
                  <a:srgbClr val="374151"/>
                </a:solidFill>
                <a:latin typeface="Söhne"/>
              </a:rPr>
              <a:t> and enhancing </a:t>
            </a:r>
            <a:r>
              <a:rPr lang="en-US" sz="2000" b="0" dirty="0">
                <a:solidFill>
                  <a:srgbClr val="374151"/>
                </a:solidFill>
                <a:latin typeface="Söhne"/>
              </a:rPr>
              <a:t>model performance.</a:t>
            </a:r>
            <a:endParaRPr lang="en-GB" sz="2000" b="0" dirty="0">
              <a:solidFill>
                <a:srgbClr val="374151"/>
              </a:solidFill>
              <a:latin typeface="Söhne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GB" sz="20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GB" sz="2000" dirty="0">
                <a:latin typeface="Söhne"/>
              </a:rPr>
              <a:t>Model Development: 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Trained neural and non-neural classifiers (e.g., Random Forest, SVM, Neural Networks) on both the original nine features and the reduced five features.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0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GB" sz="2000" dirty="0">
                <a:latin typeface="Söhne"/>
              </a:rPr>
              <a:t>Evaluation: 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Compared model performance using accuracy and confusion matrices</a:t>
            </a:r>
            <a:r>
              <a:rPr lang="en-US" sz="2000" b="0" dirty="0">
                <a:solidFill>
                  <a:srgbClr val="374151"/>
                </a:solidFill>
                <a:latin typeface="Söhne"/>
              </a:rPr>
              <a:t>.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" name="Decagon 1">
            <a:extLst>
              <a:ext uri="{FF2B5EF4-FFF2-40B4-BE49-F238E27FC236}">
                <a16:creationId xmlns:a16="http://schemas.microsoft.com/office/drawing/2014/main" id="{1C03255C-2A17-D3E0-F8D3-72A25154AA61}"/>
              </a:ext>
            </a:extLst>
          </p:cNvPr>
          <p:cNvSpPr/>
          <p:nvPr/>
        </p:nvSpPr>
        <p:spPr>
          <a:xfrm>
            <a:off x="11662146" y="6503492"/>
            <a:ext cx="353243" cy="304093"/>
          </a:xfrm>
          <a:prstGeom prst="dec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051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F8508-6D7E-04EC-A803-8F23B351A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A1EEB97-53B2-5C83-37FD-DAA21D95DD38}"/>
              </a:ext>
            </a:extLst>
          </p:cNvPr>
          <p:cNvSpPr/>
          <p:nvPr/>
        </p:nvSpPr>
        <p:spPr>
          <a:xfrm>
            <a:off x="79899" y="6320901"/>
            <a:ext cx="11958221" cy="97655"/>
          </a:xfrm>
          <a:prstGeom prst="round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2" descr="Jongmyon Kim&amp;#39;s lab | University of Ulsan (UOU)">
            <a:extLst>
              <a:ext uri="{FF2B5EF4-FFF2-40B4-BE49-F238E27FC236}">
                <a16:creationId xmlns:a16="http://schemas.microsoft.com/office/drawing/2014/main" id="{BDCBB41D-7CC9-FA9F-3054-5F2062D6B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9" y="17618"/>
            <a:ext cx="470377" cy="47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180FF4B-26F3-C719-97B5-292BDF24F270}"/>
              </a:ext>
            </a:extLst>
          </p:cNvPr>
          <p:cNvCxnSpPr>
            <a:cxnSpLocks/>
          </p:cNvCxnSpPr>
          <p:nvPr/>
        </p:nvCxnSpPr>
        <p:spPr>
          <a:xfrm>
            <a:off x="435005" y="923068"/>
            <a:ext cx="11310152" cy="52366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E212097-AB10-B575-9BE8-CD6978B82583}"/>
              </a:ext>
            </a:extLst>
          </p:cNvPr>
          <p:cNvSpPr txBox="1"/>
          <p:nvPr/>
        </p:nvSpPr>
        <p:spPr>
          <a:xfrm>
            <a:off x="550275" y="390659"/>
            <a:ext cx="3327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Main Contribution</a:t>
            </a:r>
            <a:endParaRPr lang="en-GB" sz="3200" b="1" dirty="0">
              <a:solidFill>
                <a:srgbClr val="0070C0"/>
              </a:solidFill>
            </a:endParaRPr>
          </a:p>
        </p:txBody>
      </p:sp>
      <p:pic>
        <p:nvPicPr>
          <p:cNvPr id="47" name="Picture 46" descr="Logo&#10;&#10;Description automatically generated">
            <a:extLst>
              <a:ext uri="{FF2B5EF4-FFF2-40B4-BE49-F238E27FC236}">
                <a16:creationId xmlns:a16="http://schemas.microsoft.com/office/drawing/2014/main" id="{5A4AF7F6-2A66-5108-89B7-620AEBA05A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74" b="27829"/>
          <a:stretch/>
        </p:blipFill>
        <p:spPr>
          <a:xfrm>
            <a:off x="97655" y="6487028"/>
            <a:ext cx="1747748" cy="331175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B98A256-1EFC-B77A-D517-299EB543341A}"/>
              </a:ext>
            </a:extLst>
          </p:cNvPr>
          <p:cNvSpPr txBox="1"/>
          <p:nvPr/>
        </p:nvSpPr>
        <p:spPr>
          <a:xfrm>
            <a:off x="435005" y="1348475"/>
            <a:ext cx="11038601" cy="3477875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/>
              <a:t>Novel Feature Selection</a:t>
            </a:r>
            <a:endParaRPr lang="en-GB" sz="2000" dirty="0">
              <a:latin typeface="Söhne"/>
            </a:endParaRPr>
          </a:p>
          <a:p>
            <a:pPr lvl="1" algn="just"/>
            <a:r>
              <a:rPr lang="en-US" sz="2000" b="0" dirty="0">
                <a:solidFill>
                  <a:srgbClr val="374151"/>
                </a:solidFill>
                <a:latin typeface="Söhne"/>
              </a:rPr>
              <a:t>Combined Statistical Time Features with Independent Component Analysis for </a:t>
            </a:r>
            <a:r>
              <a:rPr lang="en-US" sz="2000" dirty="0">
                <a:solidFill>
                  <a:srgbClr val="374151"/>
                </a:solidFill>
                <a:latin typeface="Söhne"/>
              </a:rPr>
              <a:t>Better Fault Diagnosis</a:t>
            </a:r>
            <a:r>
              <a:rPr lang="en-US" sz="2000" b="0" dirty="0">
                <a:solidFill>
                  <a:srgbClr val="374151"/>
                </a:solidFill>
                <a:latin typeface="Söhne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000" b="0" dirty="0">
              <a:solidFill>
                <a:srgbClr val="374151"/>
              </a:solidFill>
              <a:latin typeface="Söhne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b="1" dirty="0"/>
              <a:t>Improved Interpretability</a:t>
            </a:r>
            <a:r>
              <a:rPr lang="en-US" sz="2000" dirty="0"/>
              <a:t> </a:t>
            </a:r>
            <a:endParaRPr lang="en-US" sz="2000" b="0" dirty="0">
              <a:solidFill>
                <a:srgbClr val="374151"/>
              </a:solidFill>
              <a:latin typeface="Söhne"/>
            </a:endParaRPr>
          </a:p>
          <a:p>
            <a:pPr lvl="1" algn="just"/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Used Recursive Feature Elimination with Random Forest to retain key features and reduce complexity.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GB" sz="2000" b="0" dirty="0">
              <a:solidFill>
                <a:srgbClr val="374151"/>
              </a:solidFill>
              <a:latin typeface="Söhne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GB" sz="2000" dirty="0">
                <a:latin typeface="Söhne"/>
              </a:rPr>
              <a:t>Validation with Real-World Data</a:t>
            </a:r>
            <a:endParaRPr lang="en-US" sz="2000" b="0" dirty="0">
              <a:solidFill>
                <a:srgbClr val="374151"/>
              </a:solidFill>
              <a:latin typeface="Söhne"/>
            </a:endParaRPr>
          </a:p>
          <a:p>
            <a:pPr lvl="1" algn="just"/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Tested the approach on real bearing vibration data, proving its reliability and effectiveness.</a:t>
            </a:r>
            <a:endParaRPr lang="en-GB" sz="20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" name="Decagon 1">
            <a:extLst>
              <a:ext uri="{FF2B5EF4-FFF2-40B4-BE49-F238E27FC236}">
                <a16:creationId xmlns:a16="http://schemas.microsoft.com/office/drawing/2014/main" id="{88E463BE-0A7D-89AD-599E-8221B46DD98E}"/>
              </a:ext>
            </a:extLst>
          </p:cNvPr>
          <p:cNvSpPr/>
          <p:nvPr/>
        </p:nvSpPr>
        <p:spPr>
          <a:xfrm>
            <a:off x="11662146" y="6503492"/>
            <a:ext cx="353243" cy="304093"/>
          </a:xfrm>
          <a:prstGeom prst="dec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930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3F54049-5DC2-40F1-9351-0A66984A74B0}"/>
              </a:ext>
            </a:extLst>
          </p:cNvPr>
          <p:cNvSpPr/>
          <p:nvPr/>
        </p:nvSpPr>
        <p:spPr>
          <a:xfrm>
            <a:off x="79899" y="6320901"/>
            <a:ext cx="11958221" cy="97655"/>
          </a:xfrm>
          <a:prstGeom prst="round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2" descr="Jongmyon Kim&amp;#39;s lab | University of Ulsan (UOU)">
            <a:extLst>
              <a:ext uri="{FF2B5EF4-FFF2-40B4-BE49-F238E27FC236}">
                <a16:creationId xmlns:a16="http://schemas.microsoft.com/office/drawing/2014/main" id="{9AEBC0AC-F6CF-44A3-9366-36E52F140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9" y="17618"/>
            <a:ext cx="470377" cy="47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3853BC0-C275-4A94-960F-EF164693EFE8}"/>
              </a:ext>
            </a:extLst>
          </p:cNvPr>
          <p:cNvCxnSpPr>
            <a:cxnSpLocks/>
          </p:cNvCxnSpPr>
          <p:nvPr/>
        </p:nvCxnSpPr>
        <p:spPr>
          <a:xfrm>
            <a:off x="435005" y="923068"/>
            <a:ext cx="11310152" cy="52366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0AB2F05-2712-497E-BA80-CB5D5CBE9E6F}"/>
              </a:ext>
            </a:extLst>
          </p:cNvPr>
          <p:cNvSpPr txBox="1"/>
          <p:nvPr/>
        </p:nvSpPr>
        <p:spPr>
          <a:xfrm>
            <a:off x="550275" y="390659"/>
            <a:ext cx="2854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Technical Terms</a:t>
            </a:r>
            <a:endParaRPr lang="en-GB" sz="3200" b="1" dirty="0">
              <a:solidFill>
                <a:srgbClr val="0070C0"/>
              </a:solidFill>
            </a:endParaRPr>
          </a:p>
        </p:txBody>
      </p:sp>
      <p:pic>
        <p:nvPicPr>
          <p:cNvPr id="47" name="Picture 46" descr="Logo&#10;&#10;Description automatically generated">
            <a:extLst>
              <a:ext uri="{FF2B5EF4-FFF2-40B4-BE49-F238E27FC236}">
                <a16:creationId xmlns:a16="http://schemas.microsoft.com/office/drawing/2014/main" id="{E0BD1DFE-0E59-4AD2-A7C8-3A3A6D48A1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74" b="27829"/>
          <a:stretch/>
        </p:blipFill>
        <p:spPr>
          <a:xfrm>
            <a:off x="97655" y="6487028"/>
            <a:ext cx="1747748" cy="331175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318EE2B-A5B4-00CF-559D-AA35D8D764C0}"/>
              </a:ext>
            </a:extLst>
          </p:cNvPr>
          <p:cNvSpPr txBox="1"/>
          <p:nvPr/>
        </p:nvSpPr>
        <p:spPr>
          <a:xfrm>
            <a:off x="276404" y="1010735"/>
            <a:ext cx="11562363" cy="707886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b="1" dirty="0"/>
              <a:t>Statistical Time Features</a:t>
            </a:r>
            <a:r>
              <a:rPr lang="en-US" sz="2000" dirty="0"/>
              <a:t>: 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Important vibration patterns like mean, kurtosis, and skewness used to detect and classify bearing faults. Help capture critical information about machinery conditions.</a:t>
            </a:r>
            <a:endParaRPr lang="en-GB" sz="20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2" name="Decagon 1">
            <a:extLst>
              <a:ext uri="{FF2B5EF4-FFF2-40B4-BE49-F238E27FC236}">
                <a16:creationId xmlns:a16="http://schemas.microsoft.com/office/drawing/2014/main" id="{DADBC3C7-61A2-6DD3-2845-B6AD74AB1FB6}"/>
              </a:ext>
            </a:extLst>
          </p:cNvPr>
          <p:cNvSpPr/>
          <p:nvPr/>
        </p:nvSpPr>
        <p:spPr>
          <a:xfrm>
            <a:off x="11662146" y="6503492"/>
            <a:ext cx="353243" cy="304093"/>
          </a:xfrm>
          <a:prstGeom prst="dec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C7BD28D-2A12-0A2F-7457-478A2D3B9A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470178"/>
              </p:ext>
            </p:extLst>
          </p:nvPr>
        </p:nvGraphicFramePr>
        <p:xfrm>
          <a:off x="1316905" y="1976273"/>
          <a:ext cx="38520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148">
                  <a:extLst>
                    <a:ext uri="{9D8B030D-6E8A-4147-A177-3AD203B41FA5}">
                      <a16:colId xmlns:a16="http://schemas.microsoft.com/office/drawing/2014/main" val="1388927590"/>
                    </a:ext>
                  </a:extLst>
                </a:gridCol>
                <a:gridCol w="2743852">
                  <a:extLst>
                    <a:ext uri="{9D8B030D-6E8A-4147-A177-3AD203B41FA5}">
                      <a16:colId xmlns:a16="http://schemas.microsoft.com/office/drawing/2014/main" val="3163568943"/>
                    </a:ext>
                  </a:extLst>
                </a:gridCol>
              </a:tblGrid>
              <a:tr h="27360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kern="1200" dirty="0">
                          <a:solidFill>
                            <a:schemeClr val="bg1"/>
                          </a:solidFill>
                          <a:effectLst/>
                          <a:latin typeface="Söhne"/>
                          <a:ea typeface="+mn-ea"/>
                          <a:cs typeface="+mn-cs"/>
                        </a:rPr>
                        <a:t>STF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kern="1200" dirty="0">
                          <a:solidFill>
                            <a:schemeClr val="bg1"/>
                          </a:solidFill>
                          <a:effectLst/>
                          <a:latin typeface="Söhne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65009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kern="1200" dirty="0">
                          <a:solidFill>
                            <a:srgbClr val="374151"/>
                          </a:solidFill>
                          <a:effectLst/>
                          <a:latin typeface="Söhne"/>
                          <a:ea typeface="+mn-ea"/>
                          <a:cs typeface="+mn-cs"/>
                        </a:rPr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kern="1200" dirty="0">
                          <a:solidFill>
                            <a:srgbClr val="374151"/>
                          </a:solidFill>
                          <a:effectLst/>
                          <a:latin typeface="Söhne"/>
                          <a:ea typeface="+mn-ea"/>
                          <a:cs typeface="+mn-cs"/>
                        </a:rPr>
                        <a:t>Mean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273849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kern="1200" dirty="0">
                          <a:solidFill>
                            <a:srgbClr val="374151"/>
                          </a:solidFill>
                          <a:effectLst/>
                          <a:latin typeface="Söhne"/>
                          <a:ea typeface="+mn-ea"/>
                          <a:cs typeface="+mn-cs"/>
                        </a:rPr>
                        <a:t>F2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kern="1200" dirty="0">
                          <a:solidFill>
                            <a:srgbClr val="374151"/>
                          </a:solidFill>
                          <a:effectLst/>
                          <a:latin typeface="Söhne"/>
                          <a:ea typeface="+mn-ea"/>
                          <a:cs typeface="+mn-cs"/>
                        </a:rPr>
                        <a:t>Maximum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500788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kern="1200" dirty="0">
                          <a:solidFill>
                            <a:srgbClr val="374151"/>
                          </a:solidFill>
                          <a:effectLst/>
                          <a:latin typeface="Söhne"/>
                          <a:ea typeface="+mn-ea"/>
                          <a:cs typeface="+mn-cs"/>
                        </a:rPr>
                        <a:t>F3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kern="1200" dirty="0">
                          <a:solidFill>
                            <a:srgbClr val="374151"/>
                          </a:solidFill>
                          <a:effectLst/>
                          <a:latin typeface="Söhne"/>
                          <a:ea typeface="+mn-ea"/>
                          <a:cs typeface="+mn-cs"/>
                        </a:rPr>
                        <a:t>Minimum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075578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kern="1200" dirty="0">
                          <a:solidFill>
                            <a:srgbClr val="374151"/>
                          </a:solidFill>
                          <a:effectLst/>
                          <a:latin typeface="Söhne"/>
                          <a:ea typeface="+mn-ea"/>
                          <a:cs typeface="+mn-cs"/>
                        </a:rPr>
                        <a:t>F4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kern="1200" dirty="0">
                          <a:solidFill>
                            <a:srgbClr val="374151"/>
                          </a:solidFill>
                          <a:effectLst/>
                          <a:latin typeface="Söhne"/>
                          <a:ea typeface="+mn-ea"/>
                          <a:cs typeface="+mn-cs"/>
                        </a:rPr>
                        <a:t>Root Mean Square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75363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kern="1200" dirty="0">
                          <a:solidFill>
                            <a:srgbClr val="374151"/>
                          </a:solidFill>
                          <a:effectLst/>
                          <a:latin typeface="Söhne"/>
                          <a:ea typeface="+mn-ea"/>
                          <a:cs typeface="+mn-cs"/>
                        </a:rPr>
                        <a:t>F5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kern="1200" dirty="0">
                          <a:solidFill>
                            <a:srgbClr val="374151"/>
                          </a:solidFill>
                          <a:effectLst/>
                          <a:latin typeface="Söhne"/>
                          <a:ea typeface="+mn-ea"/>
                          <a:cs typeface="+mn-cs"/>
                        </a:rPr>
                        <a:t>Kurtosis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641655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kern="1200" dirty="0">
                          <a:solidFill>
                            <a:srgbClr val="374151"/>
                          </a:solidFill>
                          <a:effectLst/>
                          <a:latin typeface="Söhne"/>
                          <a:ea typeface="+mn-ea"/>
                          <a:cs typeface="+mn-cs"/>
                        </a:rPr>
                        <a:t>F6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kern="1200" dirty="0">
                          <a:solidFill>
                            <a:srgbClr val="374151"/>
                          </a:solidFill>
                          <a:effectLst/>
                          <a:latin typeface="Söhne"/>
                          <a:ea typeface="+mn-ea"/>
                          <a:cs typeface="+mn-cs"/>
                        </a:rPr>
                        <a:t>Skewness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2762104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kern="1200" dirty="0">
                          <a:solidFill>
                            <a:srgbClr val="374151"/>
                          </a:solidFill>
                          <a:effectLst/>
                          <a:latin typeface="Söhne"/>
                          <a:ea typeface="+mn-ea"/>
                          <a:cs typeface="+mn-cs"/>
                        </a:rPr>
                        <a:t>F7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kern="1200" dirty="0">
                          <a:solidFill>
                            <a:srgbClr val="374151"/>
                          </a:solidFill>
                          <a:effectLst/>
                          <a:latin typeface="Söhne"/>
                          <a:ea typeface="+mn-ea"/>
                          <a:cs typeface="+mn-cs"/>
                        </a:rPr>
                        <a:t>Standard Deviation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114790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kern="1200" dirty="0">
                          <a:solidFill>
                            <a:srgbClr val="374151"/>
                          </a:solidFill>
                          <a:effectLst/>
                          <a:latin typeface="Söhne"/>
                          <a:ea typeface="+mn-ea"/>
                          <a:cs typeface="+mn-cs"/>
                        </a:rPr>
                        <a:t>F8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kern="1200" dirty="0">
                          <a:solidFill>
                            <a:srgbClr val="374151"/>
                          </a:solidFill>
                          <a:effectLst/>
                          <a:latin typeface="Söhne"/>
                          <a:ea typeface="+mn-ea"/>
                          <a:cs typeface="+mn-cs"/>
                        </a:rPr>
                        <a:t>Form Factor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058359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kern="1200" dirty="0">
                          <a:solidFill>
                            <a:srgbClr val="374151"/>
                          </a:solidFill>
                          <a:effectLst/>
                          <a:latin typeface="Söhne"/>
                          <a:ea typeface="+mn-ea"/>
                          <a:cs typeface="+mn-cs"/>
                        </a:rPr>
                        <a:t>F9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kern="1200" dirty="0">
                          <a:solidFill>
                            <a:srgbClr val="374151"/>
                          </a:solidFill>
                          <a:effectLst/>
                          <a:latin typeface="Söhne"/>
                          <a:ea typeface="+mn-ea"/>
                          <a:cs typeface="+mn-cs"/>
                        </a:rPr>
                        <a:t>Crest Factor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38143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3CB15A6-80F4-E98E-0947-2E5A7ADFC992}"/>
              </a:ext>
            </a:extLst>
          </p:cNvPr>
          <p:cNvSpPr txBox="1"/>
          <p:nvPr/>
        </p:nvSpPr>
        <p:spPr>
          <a:xfrm>
            <a:off x="1197942" y="1668496"/>
            <a:ext cx="4089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solidFill>
                  <a:srgbClr val="374151"/>
                </a:solidFill>
                <a:latin typeface="Söhne"/>
              </a:rPr>
              <a:t>Table 1. 9 Statistical Time Features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A82BD2-7C9F-6E4E-3FC3-02ED78E66ACB}"/>
              </a:ext>
            </a:extLst>
          </p:cNvPr>
          <p:cNvSpPr txBox="1"/>
          <p:nvPr/>
        </p:nvSpPr>
        <p:spPr>
          <a:xfrm>
            <a:off x="315087" y="4787945"/>
            <a:ext cx="114300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Independent Component Analysis: </a:t>
            </a:r>
            <a:r>
              <a:rPr lang="en-US" sz="2000" dirty="0">
                <a:solidFill>
                  <a:srgbClr val="374151"/>
                </a:solidFill>
                <a:latin typeface="Söhne"/>
              </a:rPr>
              <a:t>A dimensionality reduction technique to isolate and emphasize unique fault characteristics in data. Simplifies complex feature sets, making models more efficient.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F640D5-C454-C137-30D7-6A534481FAAE}"/>
              </a:ext>
            </a:extLst>
          </p:cNvPr>
          <p:cNvSpPr txBox="1"/>
          <p:nvPr/>
        </p:nvSpPr>
        <p:spPr>
          <a:xfrm>
            <a:off x="315087" y="5495831"/>
            <a:ext cx="11430070" cy="707886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b="1" dirty="0"/>
              <a:t>Recursive Feature Elimination: </a:t>
            </a:r>
            <a:r>
              <a:rPr lang="en-US" sz="2000" b="0" dirty="0">
                <a:solidFill>
                  <a:srgbClr val="374151"/>
                </a:solidFill>
                <a:latin typeface="Söhne"/>
              </a:rPr>
              <a:t>An optimization method to select the most relevant features for fault diagnosis. Reduces redundancy and noise in the dataset.</a:t>
            </a:r>
            <a:endParaRPr lang="en-GB" sz="2000" b="0" dirty="0">
              <a:solidFill>
                <a:srgbClr val="374151"/>
              </a:solidFill>
              <a:latin typeface="Söhne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776B72C-F3A9-F4E1-3BC7-200C8B6F7B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836562"/>
              </p:ext>
            </p:extLst>
          </p:nvPr>
        </p:nvGraphicFramePr>
        <p:xfrm>
          <a:off x="6696625" y="2614416"/>
          <a:ext cx="385200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148">
                  <a:extLst>
                    <a:ext uri="{9D8B030D-6E8A-4147-A177-3AD203B41FA5}">
                      <a16:colId xmlns:a16="http://schemas.microsoft.com/office/drawing/2014/main" val="1388927590"/>
                    </a:ext>
                  </a:extLst>
                </a:gridCol>
                <a:gridCol w="2743852">
                  <a:extLst>
                    <a:ext uri="{9D8B030D-6E8A-4147-A177-3AD203B41FA5}">
                      <a16:colId xmlns:a16="http://schemas.microsoft.com/office/drawing/2014/main" val="31635689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kern="1200" dirty="0">
                          <a:solidFill>
                            <a:schemeClr val="bg1"/>
                          </a:solidFill>
                          <a:effectLst/>
                          <a:latin typeface="Söhne"/>
                          <a:ea typeface="+mn-ea"/>
                          <a:cs typeface="+mn-cs"/>
                        </a:rPr>
                        <a:t>STF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kern="1200" dirty="0">
                          <a:solidFill>
                            <a:schemeClr val="bg1"/>
                          </a:solidFill>
                          <a:effectLst/>
                          <a:latin typeface="Söhne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65009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kern="1200" dirty="0">
                          <a:solidFill>
                            <a:srgbClr val="374151"/>
                          </a:solidFill>
                          <a:effectLst/>
                          <a:latin typeface="Söhne"/>
                          <a:ea typeface="+mn-ea"/>
                          <a:cs typeface="+mn-cs"/>
                        </a:rPr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kern="1200" dirty="0">
                          <a:solidFill>
                            <a:srgbClr val="374151"/>
                          </a:solidFill>
                          <a:effectLst/>
                          <a:latin typeface="Söhne"/>
                          <a:ea typeface="+mn-ea"/>
                          <a:cs typeface="+mn-cs"/>
                        </a:rPr>
                        <a:t>Mean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273849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kern="1200" dirty="0">
                          <a:solidFill>
                            <a:srgbClr val="374151"/>
                          </a:solidFill>
                          <a:effectLst/>
                          <a:latin typeface="Söhne"/>
                          <a:ea typeface="+mn-ea"/>
                          <a:cs typeface="+mn-cs"/>
                        </a:rPr>
                        <a:t>F2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kern="1200" dirty="0">
                          <a:solidFill>
                            <a:srgbClr val="374151"/>
                          </a:solidFill>
                          <a:effectLst/>
                          <a:latin typeface="Söhne"/>
                          <a:ea typeface="+mn-ea"/>
                          <a:cs typeface="+mn-cs"/>
                        </a:rPr>
                        <a:t>Maximum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500788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kern="1200" dirty="0">
                          <a:solidFill>
                            <a:srgbClr val="374151"/>
                          </a:solidFill>
                          <a:effectLst/>
                          <a:latin typeface="Söhne"/>
                          <a:ea typeface="+mn-ea"/>
                          <a:cs typeface="+mn-cs"/>
                        </a:rPr>
                        <a:t>F3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kern="1200" dirty="0">
                          <a:solidFill>
                            <a:srgbClr val="374151"/>
                          </a:solidFill>
                          <a:effectLst/>
                          <a:latin typeface="Söhne"/>
                          <a:ea typeface="+mn-ea"/>
                          <a:cs typeface="+mn-cs"/>
                        </a:rPr>
                        <a:t>Minimum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075578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kern="1200" dirty="0">
                          <a:solidFill>
                            <a:srgbClr val="374151"/>
                          </a:solidFill>
                          <a:effectLst/>
                          <a:latin typeface="Söhne"/>
                          <a:ea typeface="+mn-ea"/>
                          <a:cs typeface="+mn-cs"/>
                        </a:rPr>
                        <a:t>F5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kern="1200" dirty="0">
                          <a:solidFill>
                            <a:srgbClr val="374151"/>
                          </a:solidFill>
                          <a:effectLst/>
                          <a:latin typeface="Söhne"/>
                          <a:ea typeface="+mn-ea"/>
                          <a:cs typeface="+mn-cs"/>
                        </a:rPr>
                        <a:t>Kurtosis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641655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kern="1200" dirty="0">
                          <a:solidFill>
                            <a:srgbClr val="374151"/>
                          </a:solidFill>
                          <a:effectLst/>
                          <a:latin typeface="Söhne"/>
                          <a:ea typeface="+mn-ea"/>
                          <a:cs typeface="+mn-cs"/>
                        </a:rPr>
                        <a:t>F6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kern="1200" dirty="0">
                          <a:solidFill>
                            <a:srgbClr val="374151"/>
                          </a:solidFill>
                          <a:effectLst/>
                          <a:latin typeface="Söhne"/>
                          <a:ea typeface="+mn-ea"/>
                          <a:cs typeface="+mn-cs"/>
                        </a:rPr>
                        <a:t>Skewness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276210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2A4D460-D02B-45FC-7516-9A51B27AFE0C}"/>
              </a:ext>
            </a:extLst>
          </p:cNvPr>
          <p:cNvSpPr txBox="1"/>
          <p:nvPr/>
        </p:nvSpPr>
        <p:spPr>
          <a:xfrm>
            <a:off x="6577662" y="2321264"/>
            <a:ext cx="4089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solidFill>
                  <a:srgbClr val="374151"/>
                </a:solidFill>
                <a:latin typeface="Söhne"/>
              </a:rPr>
              <a:t>Table 2. 5 Important Statistical Time Features</a:t>
            </a:r>
          </a:p>
        </p:txBody>
      </p:sp>
    </p:spTree>
    <p:extLst>
      <p:ext uri="{BB962C8B-B14F-4D97-AF65-F5344CB8AC3E}">
        <p14:creationId xmlns:p14="http://schemas.microsoft.com/office/powerpoint/2010/main" val="3641016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3F54049-5DC2-40F1-9351-0A66984A74B0}"/>
              </a:ext>
            </a:extLst>
          </p:cNvPr>
          <p:cNvSpPr/>
          <p:nvPr/>
        </p:nvSpPr>
        <p:spPr>
          <a:xfrm>
            <a:off x="79899" y="6320901"/>
            <a:ext cx="11958221" cy="97655"/>
          </a:xfrm>
          <a:prstGeom prst="round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2" descr="Jongmyon Kim&amp;#39;s lab | University of Ulsan (UOU)">
            <a:extLst>
              <a:ext uri="{FF2B5EF4-FFF2-40B4-BE49-F238E27FC236}">
                <a16:creationId xmlns:a16="http://schemas.microsoft.com/office/drawing/2014/main" id="{9AEBC0AC-F6CF-44A3-9366-36E52F140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9" y="17618"/>
            <a:ext cx="470377" cy="47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3853BC0-C275-4A94-960F-EF164693EFE8}"/>
              </a:ext>
            </a:extLst>
          </p:cNvPr>
          <p:cNvCxnSpPr>
            <a:cxnSpLocks/>
          </p:cNvCxnSpPr>
          <p:nvPr/>
        </p:nvCxnSpPr>
        <p:spPr>
          <a:xfrm>
            <a:off x="435005" y="923068"/>
            <a:ext cx="11310152" cy="52366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0AB2F05-2712-497E-BA80-CB5D5CBE9E6F}"/>
              </a:ext>
            </a:extLst>
          </p:cNvPr>
          <p:cNvSpPr txBox="1"/>
          <p:nvPr/>
        </p:nvSpPr>
        <p:spPr>
          <a:xfrm>
            <a:off x="446843" y="341270"/>
            <a:ext cx="7787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Experimental Setup and Dataset Description</a:t>
            </a:r>
            <a:endParaRPr lang="en-GB" sz="3200" b="1" dirty="0">
              <a:solidFill>
                <a:srgbClr val="0070C0"/>
              </a:solidFill>
            </a:endParaRP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421BEB5B-E292-4DC0-AE46-D9F5A50282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74" b="27829"/>
          <a:stretch/>
        </p:blipFill>
        <p:spPr>
          <a:xfrm>
            <a:off x="97655" y="6487028"/>
            <a:ext cx="1747748" cy="331175"/>
          </a:xfrm>
          <a:prstGeom prst="rect">
            <a:avLst/>
          </a:prstGeom>
        </p:spPr>
      </p:pic>
      <p:sp>
        <p:nvSpPr>
          <p:cNvPr id="3" name="Decagon 2">
            <a:extLst>
              <a:ext uri="{FF2B5EF4-FFF2-40B4-BE49-F238E27FC236}">
                <a16:creationId xmlns:a16="http://schemas.microsoft.com/office/drawing/2014/main" id="{E6F8CA00-2593-C27A-1C96-608A0E303B40}"/>
              </a:ext>
            </a:extLst>
          </p:cNvPr>
          <p:cNvSpPr/>
          <p:nvPr/>
        </p:nvSpPr>
        <p:spPr>
          <a:xfrm>
            <a:off x="11662146" y="6503492"/>
            <a:ext cx="353243" cy="304093"/>
          </a:xfrm>
          <a:prstGeom prst="dec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4" name="그룹 3">
            <a:extLst>
              <a:ext uri="{FF2B5EF4-FFF2-40B4-BE49-F238E27FC236}">
                <a16:creationId xmlns:a16="http://schemas.microsoft.com/office/drawing/2014/main" id="{1B0A1D3A-A1AD-DF22-7640-B95497781D01}"/>
              </a:ext>
            </a:extLst>
          </p:cNvPr>
          <p:cNvGrpSpPr/>
          <p:nvPr/>
        </p:nvGrpSpPr>
        <p:grpSpPr>
          <a:xfrm>
            <a:off x="97655" y="1043906"/>
            <a:ext cx="11917734" cy="5250812"/>
            <a:chOff x="-2784936" y="0"/>
            <a:chExt cx="17037964" cy="7117863"/>
          </a:xfrm>
        </p:grpSpPr>
        <p:grpSp>
          <p:nvGrpSpPr>
            <p:cNvPr id="45" name="그룹 4">
              <a:extLst>
                <a:ext uri="{FF2B5EF4-FFF2-40B4-BE49-F238E27FC236}">
                  <a16:creationId xmlns:a16="http://schemas.microsoft.com/office/drawing/2014/main" id="{A92E39CC-59F3-5C6A-2F4F-BD54793121B3}"/>
                </a:ext>
              </a:extLst>
            </p:cNvPr>
            <p:cNvGrpSpPr/>
            <p:nvPr/>
          </p:nvGrpSpPr>
          <p:grpSpPr>
            <a:xfrm>
              <a:off x="-2784936" y="0"/>
              <a:ext cx="9652000" cy="7117863"/>
              <a:chOff x="6096000" y="-7698658"/>
              <a:chExt cx="9652000" cy="7117863"/>
            </a:xfrm>
          </p:grpSpPr>
          <p:pic>
            <p:nvPicPr>
              <p:cNvPr id="50" name="_x651201600" descr="EMB00006090251b">
                <a:extLst>
                  <a:ext uri="{FF2B5EF4-FFF2-40B4-BE49-F238E27FC236}">
                    <a16:creationId xmlns:a16="http://schemas.microsoft.com/office/drawing/2014/main" id="{6E4E7209-F8CE-BE7E-106D-7B68218CC2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6000" y="-7698658"/>
                <a:ext cx="9492343" cy="71178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" name="직사각형 10">
                <a:extLst>
                  <a:ext uri="{FF2B5EF4-FFF2-40B4-BE49-F238E27FC236}">
                    <a16:creationId xmlns:a16="http://schemas.microsoft.com/office/drawing/2014/main" id="{EEA586FD-0017-745B-390D-434DE1EC036D}"/>
                  </a:ext>
                </a:extLst>
              </p:cNvPr>
              <p:cNvSpPr/>
              <p:nvPr/>
            </p:nvSpPr>
            <p:spPr>
              <a:xfrm>
                <a:off x="9129486" y="-5412658"/>
                <a:ext cx="725714" cy="24384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99996D0-BCE1-40C5-D951-4DBF82C6D590}"/>
                  </a:ext>
                </a:extLst>
              </p:cNvPr>
              <p:cNvSpPr txBox="1"/>
              <p:nvPr/>
            </p:nvSpPr>
            <p:spPr>
              <a:xfrm>
                <a:off x="8302172" y="-2916740"/>
                <a:ext cx="2380341" cy="15084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/>
                  <a:t>Target bearing housing</a:t>
                </a:r>
                <a:endParaRPr lang="ko-KR" altLang="en-US" sz="2000" b="1" dirty="0"/>
              </a:p>
            </p:txBody>
          </p:sp>
          <p:sp>
            <p:nvSpPr>
              <p:cNvPr id="53" name="직사각형 12">
                <a:extLst>
                  <a:ext uri="{FF2B5EF4-FFF2-40B4-BE49-F238E27FC236}">
                    <a16:creationId xmlns:a16="http://schemas.microsoft.com/office/drawing/2014/main" id="{E31AC98A-E9D5-2F8E-82D8-0B37A9EC18B4}"/>
                  </a:ext>
                </a:extLst>
              </p:cNvPr>
              <p:cNvSpPr/>
              <p:nvPr/>
            </p:nvSpPr>
            <p:spPr>
              <a:xfrm>
                <a:off x="10014857" y="-7372086"/>
                <a:ext cx="3947886" cy="24384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2034209-3177-56E9-0F3F-417CAF13F3F0}"/>
                  </a:ext>
                </a:extLst>
              </p:cNvPr>
              <p:cNvSpPr txBox="1"/>
              <p:nvPr/>
            </p:nvSpPr>
            <p:spPr>
              <a:xfrm>
                <a:off x="14035315" y="-7001360"/>
                <a:ext cx="1498605" cy="59424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/>
                  <a:t>Motor</a:t>
                </a:r>
                <a:endParaRPr lang="ko-KR" altLang="en-US" sz="2000" b="1" dirty="0"/>
              </a:p>
            </p:txBody>
          </p:sp>
          <p:sp>
            <p:nvSpPr>
              <p:cNvPr id="55" name="직사각형 14">
                <a:extLst>
                  <a:ext uri="{FF2B5EF4-FFF2-40B4-BE49-F238E27FC236}">
                    <a16:creationId xmlns:a16="http://schemas.microsoft.com/office/drawing/2014/main" id="{E64F61C0-4295-F795-34FB-62AD3DB08C72}"/>
                  </a:ext>
                </a:extLst>
              </p:cNvPr>
              <p:cNvSpPr/>
              <p:nvPr/>
            </p:nvSpPr>
            <p:spPr>
              <a:xfrm>
                <a:off x="13244285" y="-4726858"/>
                <a:ext cx="1284517" cy="147683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6" name="직사각형 15">
                <a:extLst>
                  <a:ext uri="{FF2B5EF4-FFF2-40B4-BE49-F238E27FC236}">
                    <a16:creationId xmlns:a16="http://schemas.microsoft.com/office/drawing/2014/main" id="{964C73C7-5933-068C-CB0F-9187B8CA9405}"/>
                  </a:ext>
                </a:extLst>
              </p:cNvPr>
              <p:cNvSpPr/>
              <p:nvPr/>
            </p:nvSpPr>
            <p:spPr>
              <a:xfrm>
                <a:off x="7736116" y="-5010329"/>
                <a:ext cx="1284517" cy="147683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7" name="직사각형 16">
                <a:extLst>
                  <a:ext uri="{FF2B5EF4-FFF2-40B4-BE49-F238E27FC236}">
                    <a16:creationId xmlns:a16="http://schemas.microsoft.com/office/drawing/2014/main" id="{01AFFAE6-34A8-9CE9-D8BA-F158499E0EB0}"/>
                  </a:ext>
                </a:extLst>
              </p:cNvPr>
              <p:cNvSpPr/>
              <p:nvPr/>
            </p:nvSpPr>
            <p:spPr>
              <a:xfrm>
                <a:off x="12054119" y="-5391760"/>
                <a:ext cx="725714" cy="24384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7696C7D-4DFF-E637-2B27-74BA65F21BF0}"/>
                  </a:ext>
                </a:extLst>
              </p:cNvPr>
              <p:cNvSpPr txBox="1"/>
              <p:nvPr/>
            </p:nvSpPr>
            <p:spPr>
              <a:xfrm>
                <a:off x="12939493" y="-5326276"/>
                <a:ext cx="2808507" cy="59424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/>
                  <a:t>Axial load</a:t>
                </a:r>
                <a:endParaRPr lang="ko-KR" altLang="en-US" sz="2000" b="1" dirty="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60FBC4B-7F90-21C6-7A70-5182D9181147}"/>
                  </a:ext>
                </a:extLst>
              </p:cNvPr>
              <p:cNvSpPr txBox="1"/>
              <p:nvPr/>
            </p:nvSpPr>
            <p:spPr>
              <a:xfrm>
                <a:off x="6106890" y="-5683722"/>
                <a:ext cx="2808507" cy="59424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/>
                  <a:t>Axial load</a:t>
                </a:r>
                <a:endParaRPr lang="ko-KR" altLang="en-US" sz="2000" b="1" dirty="0"/>
              </a:p>
            </p:txBody>
          </p:sp>
        </p:grpSp>
        <p:grpSp>
          <p:nvGrpSpPr>
            <p:cNvPr id="46" name="그룹 5">
              <a:extLst>
                <a:ext uri="{FF2B5EF4-FFF2-40B4-BE49-F238E27FC236}">
                  <a16:creationId xmlns:a16="http://schemas.microsoft.com/office/drawing/2014/main" id="{2599A9E2-42DE-BE04-C0F9-F88B1C6E1795}"/>
                </a:ext>
              </a:extLst>
            </p:cNvPr>
            <p:cNvGrpSpPr/>
            <p:nvPr/>
          </p:nvGrpSpPr>
          <p:grpSpPr>
            <a:xfrm>
              <a:off x="7149663" y="0"/>
              <a:ext cx="7103365" cy="7117863"/>
              <a:chOff x="6017549" y="-1821543"/>
              <a:chExt cx="7366000" cy="7366000"/>
            </a:xfrm>
          </p:grpSpPr>
          <p:pic>
            <p:nvPicPr>
              <p:cNvPr id="47" name="그림 6">
                <a:extLst>
                  <a:ext uri="{FF2B5EF4-FFF2-40B4-BE49-F238E27FC236}">
                    <a16:creationId xmlns:a16="http://schemas.microsoft.com/office/drawing/2014/main" id="{CF8EB539-237E-161E-593A-A5AC139D1E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17549" y="-1821543"/>
                <a:ext cx="7366000" cy="7366000"/>
              </a:xfrm>
              <a:prstGeom prst="rect">
                <a:avLst/>
              </a:prstGeom>
            </p:spPr>
          </p:pic>
          <p:sp>
            <p:nvSpPr>
              <p:cNvPr id="48" name="직사각형 7">
                <a:extLst>
                  <a:ext uri="{FF2B5EF4-FFF2-40B4-BE49-F238E27FC236}">
                    <a16:creationId xmlns:a16="http://schemas.microsoft.com/office/drawing/2014/main" id="{CAF6EF57-8146-2766-6C8C-E02C50EF8683}"/>
                  </a:ext>
                </a:extLst>
              </p:cNvPr>
              <p:cNvSpPr/>
              <p:nvPr/>
            </p:nvSpPr>
            <p:spPr>
              <a:xfrm>
                <a:off x="8258629" y="1074059"/>
                <a:ext cx="2590793" cy="216262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71BFFC8-80B5-9ED1-B875-DA58804C4790}"/>
                  </a:ext>
                </a:extLst>
              </p:cNvPr>
              <p:cNvSpPr txBox="1"/>
              <p:nvPr/>
            </p:nvSpPr>
            <p:spPr>
              <a:xfrm>
                <a:off x="8084456" y="303745"/>
                <a:ext cx="3338288" cy="6149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/>
                  <a:t>Radial load</a:t>
                </a:r>
                <a:endParaRPr lang="ko-KR" altLang="en-US" sz="20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5537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13153</TotalTime>
  <Words>1037</Words>
  <Application>Microsoft Office PowerPoint</Application>
  <PresentationFormat>Widescreen</PresentationFormat>
  <Paragraphs>192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Söhne</vt:lpstr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Enhanced Bearing Fault Diagnosis Using Statistical Time Features and Independent Component Analysis:  A Comparative Study of Neural and Non-Neural Models</vt:lpstr>
      <vt:lpstr>PowerPoint Presentation</vt:lpstr>
      <vt:lpstr>Motivation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아흐마드 자후르</dc:creator>
  <cp:lastModifiedBy>Muhammad Umar</cp:lastModifiedBy>
  <cp:revision>381</cp:revision>
  <cp:lastPrinted>2023-11-04T04:36:41Z</cp:lastPrinted>
  <dcterms:created xsi:type="dcterms:W3CDTF">2021-07-05T12:43:45Z</dcterms:created>
  <dcterms:modified xsi:type="dcterms:W3CDTF">2024-12-12T14:21:48Z</dcterms:modified>
</cp:coreProperties>
</file>